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266" r:id="rId3"/>
    <p:sldId id="267" r:id="rId4"/>
    <p:sldId id="268" r:id="rId5"/>
    <p:sldId id="269" r:id="rId6"/>
    <p:sldId id="270" r:id="rId7"/>
    <p:sldId id="277" r:id="rId8"/>
    <p:sldId id="259" r:id="rId9"/>
    <p:sldId id="265" r:id="rId10"/>
    <p:sldId id="262" r:id="rId11"/>
    <p:sldId id="264" r:id="rId12"/>
    <p:sldId id="260" r:id="rId13"/>
    <p:sldId id="263" r:id="rId14"/>
    <p:sldId id="261" r:id="rId15"/>
    <p:sldId id="258" r:id="rId16"/>
    <p:sldId id="271" r:id="rId17"/>
    <p:sldId id="272" r:id="rId18"/>
    <p:sldId id="273" r:id="rId19"/>
    <p:sldId id="274" r:id="rId20"/>
    <p:sldId id="275" r:id="rId21"/>
    <p:sldId id="278" r:id="rId22"/>
    <p:sldId id="279"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5cd142j692@outlook.com" initials="h" lastIdx="1" clrIdx="0">
    <p:extLst>
      <p:ext uri="{19B8F6BF-5375-455C-9EA6-DF929625EA0E}">
        <p15:presenceInfo xmlns:p15="http://schemas.microsoft.com/office/powerpoint/2012/main" userId="7ac89249906cc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5" d="100"/>
          <a:sy n="85" d="100"/>
        </p:scale>
        <p:origin x="74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6:18:58.036"/>
    </inkml:context>
    <inkml:brush xml:id="br0">
      <inkml:brushProperty name="width" value="0.1" units="cm"/>
      <inkml:brushProperty name="height" value="0.1" units="cm"/>
      <inkml:brushProperty name="color" value="#FFFFFF"/>
    </inkml:brush>
  </inkml:definitions>
  <inkml:trace contextRef="#ctx0" brushRef="#br0">414 127 24575,'246'2'0,"266"-4"0,-510 2 0,70-2 0,-1-3 0,84-15 0,-130 12 0,-18 2 0,-17 2 0,-30-2 0,0 3 0,-1 2 0,-44 3 0,6 0 0,-818-1 0,875-2 0,0-2 0,0 0 0,0-2 0,-31-9 0,23 5 0,-34-5 0,100 16 0,48-3 0,-19 0 0,42 0 0,114 3 0,-217-2 0,0 1 0,-1-1 0,1 1 0,0 0 0,-1 0 0,1 0 0,-1 0 0,1 1 0,-1-1 0,0 1 0,0 0 0,1 0 0,-1 0 0,0 0 0,-1 1 0,1-1 0,2 4 0,-4-4 0,1 0 0,-1 0 0,0-1 0,0 1 0,-1 1 0,1-1 0,0 0 0,-1 0 0,1 0 0,-1 0 0,0 0 0,1 0 0,-1 1 0,0-1 0,0 0 0,-1 0 0,1 0 0,0 1 0,-1-1 0,0 0 0,1 0 0,-1 0 0,0 0 0,0 0 0,0 0 0,0 0 0,0 0 0,0-1 0,-1 1 0,-1 2 0,-3 2 0,0 0 0,0 0 0,-1 0 0,0-1 0,0 0 0,0 0 0,-1 0 0,0-1 0,-16 6 0,-9 2 0,-39 8 0,42-13 0,-4 2 0,0-1 0,0-2 0,-1-1 0,0-2 0,0-1 0,-47-4 0,80 2 0,0-1 0,-1 1 0,1-1 0,0 1 0,0-1 0,0 1 0,0-1 0,0 0 0,0 0 0,1 0 0,-1 0 0,0 0 0,0-1 0,1 1 0,-1-1 0,1 1 0,-1-1 0,1 1 0,-1-1 0,1 0 0,0 1 0,0-1 0,0 0 0,0 0 0,0 0 0,1 0 0,-1 0 0,0 0 0,1 0 0,-1 0 0,1 0 0,0 0 0,0-1 0,0 1 0,0 0 0,0 0 0,0 0 0,1 0 0,-1 0 0,1 0 0,-1 0 0,1 0 0,0 0 0,0 0 0,0 0 0,0 0 0,0 0 0,0 0 0,0 1 0,1-1 0,-1 0 0,1 1 0,-1 0 0,1-1 0,0 1 0,-1 0 0,1-1 0,3 0 0,37-13 0,-36 13 0,-1 1 0,1-1 0,-1 1 0,1-2 0,-1 1 0,0-1 0,0 1 0,0-1 0,6-5 0,-11 7 0,0 1 0,1 0 0,-1 0 0,0 0 0,0 0 0,0 0 0,0-1 0,0 1 0,0 0 0,0 0 0,1 0 0,-1-1 0,0 1 0,0 0 0,0 0 0,0 0 0,0 0 0,0-1 0,0 1 0,0 0 0,0 0 0,0 0 0,0-1 0,0 1 0,0 0 0,0 0 0,0 0 0,0-1 0,-1 1 0,1 0 0,0 0 0,0 0 0,0 0 0,0-1 0,0 1 0,0 0 0,0 0 0,-1 0 0,1 0 0,0-1 0,0 1 0,0 0 0,0 0 0,0 0 0,-1 0 0,-13-5 0,-16 2 0,14 2 0,-3 1 0,0-2 0,-32-5 0,47 6 0,0 0 0,0 0 0,0 0 0,1 0 0,-1-1 0,0 1 0,1-1 0,0 0 0,-1 0 0,1 0 0,0-1 0,0 1 0,0-1 0,0 0 0,0 0 0,1 0 0,-1 0 0,1 0 0,-2-4 0,3 6 0,1 0 0,-1 0 0,1 0 0,0 0 0,-1 0 0,1 0 0,0 0 0,0 1 0,0-1 0,0 0 0,-1 0 0,2 0 0,-1 0 0,0 0 0,0 0 0,0 0 0,0 0 0,0 0 0,1 0 0,-1 0 0,0 0 0,1 1 0,-1-1 0,1 0 0,0-1 0,0 1 0,1-1 0,-1 1 0,1 0 0,0 0 0,-1 0 0,1 0 0,0 0 0,0 0 0,0 0 0,0 1 0,2-2 0,7 0 0,-1 0 0,1 1 0,15 0 0,-24 1 0,353 3 0,-351-3 10,0 0 0,0 0 0,0 0 0,0 1 0,0 0 0,0-1 0,0 2 0,0-1 0,0 0 0,0 1 0,4 2 0,-6-3-61,-1 0 0,0 0-1,1 1 1,-1-1 0,0 0 0,0 1 0,0-1-1,0 1 1,0-1 0,-1 1 0,1-1-1,0 1 1,-1 0 0,1-1 0,-1 1 0,1 0-1,-1-1 1,0 1 0,0 0 0,0 0 0,0-1-1,0 1 1,0 0 0,0 0 0,-1-1 0,1 1-1,0 0 1,-2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3T16:34:42.21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3T16:34:45.8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3T16:34:46.17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3T16:34:46.5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3T16:34:46.90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3T16:35:32.64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6:20:50.631"/>
    </inkml:context>
    <inkml:brush xml:id="br0">
      <inkml:brushProperty name="width" value="0.1" units="cm"/>
      <inkml:brushProperty name="height" value="0.1" units="cm"/>
      <inkml:brushProperty name="color" value="#FFFFFF"/>
    </inkml:brush>
  </inkml:definitions>
  <inkml:trace contextRef="#ctx0" brushRef="#br0">328 320 24575,'-321'0'0,"315"1"0,6 2 0,15 4 0,27 8 0,328 122 0,-170-62 0,-171-70 0,1 0 0,0-2 0,0-1 0,0-2 0,34-3 0,11 0 0,447 3 0,-474 2 0,53 10 0,-27-3 0,17 2 0,-35-3 0,75 0 0,336-9 0,-799-14 0,-259-66 0,576 80 0,-1-2 0,1 1 0,0-2 0,0 0 0,0-1 0,1 0 0,0-1 0,0-1 0,0 0 0,-24-17 0,-14-14 0,-2 3 0,-2 2 0,-108-47 0,41 25 0,-77-30 0,147 65 0,34 13 0,1 0 0,-38-9 0,32 12-195,0-2 0,0 0 0,1-2 0,1 0 0,-1-2 0,-41-24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6:20:57.852"/>
    </inkml:context>
    <inkml:brush xml:id="br0">
      <inkml:brushProperty name="width" value="0.1" units="cm"/>
      <inkml:brushProperty name="height" value="0.1" units="cm"/>
      <inkml:brushProperty name="color" value="#FFFFFF"/>
    </inkml:brush>
  </inkml:definitions>
  <inkml:trace contextRef="#ctx0" brushRef="#br0">637 78 24575,'-576'0'0,"1389"28"0,-532-6 0,-429-21 0,-76-4 0,77-21 0,113 18 0,-52-17 0,74 19 0,0-2 0,1 1 0,-16-12 0,19 12 0,0 0 0,0 1 0,0-1 0,0 1 0,-1 1 0,1 0 0,-1 0 0,-15-2 0,11 3 0,-5 0 0,25 3 0,44 0 0,837 0 0,-2128-1 0,1234 0 0,-20 3 0,20 4 0,12 8 0,6-1 0,0-1 0,1 0 0,28 20 0,-15-12 0,73 61 3,340 270-486,-337-275 401,276 196 68,-361-261 58,1-1 1,0-1-1,1 0 0,0-2 1,1 0-1,0-1 0,0-1 1,1 0-1,-1-2 0,1-1 1,0 0-1,29-1 0,297-8-44,-673 7 0,-897 17 0,1014-12 0,286-7 55,1653-38-732,-1149 29 1428,-480 11-880,-77 0 129,-17 2 0,-15 3 0,-28 4 0,-1-1 0,-67 8 0,26-6 0,-241 59 0,23-4 0,219-52 0,-148 5 0,171-20-1365,35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6:18:53.242"/>
    </inkml:context>
    <inkml:brush xml:id="br0">
      <inkml:brushProperty name="width" value="0.1" units="cm"/>
      <inkml:brushProperty name="height" value="0.1" units="cm"/>
      <inkml:brushProperty name="color" value="#FFFFFF"/>
    </inkml:brush>
  </inkml:definitions>
  <inkml:trace contextRef="#ctx0" brushRef="#br0">252 1 24575,'376'26'0,"-265"-14"0,-69-6 0,3 0 0,-115-2 0,-70-6 0,40-1 0,-396 3-1365,476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6:18:53.688"/>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6:21:03.734"/>
    </inkml:context>
    <inkml:brush xml:id="br0">
      <inkml:brushProperty name="width" value="0.1" units="cm"/>
      <inkml:brushProperty name="height" value="0.1" units="cm"/>
      <inkml:brushProperty name="color" value="#FFFFFF"/>
    </inkml:brush>
  </inkml:definitions>
  <inkml:trace contextRef="#ctx0" brushRef="#br0">449 174 24575,'-79'1'0,"-90"-3"0,163 2 0,-1-1 0,0 1 0,1-2 0,0 1 0,-1-1 0,1 0 0,0 0 0,-11-6 0,17 8 0,0 0 0,-1-1 0,1 1 0,0 0 0,-1 0 0,1-1 0,0 1 0,0 0 0,-1 0 0,1-1 0,0 1 0,0 0 0,-1-1 0,1 1 0,0 0 0,0-1 0,0 1 0,0 0 0,0-1 0,-1 1 0,1 0 0,0-1 0,0 1 0,0-1 0,0 1 0,0 0 0,0-1 0,0 1 0,0 0 0,0-1 0,1 1 0,-1-1 0,0 1 0,0 0 0,0-1 0,0 1 0,0 0 0,1-1 0,-1 1 0,0 0 0,0-1 0,1 1 0,-1 0 0,0 0 0,0-1 0,1 1 0,-1 0 0,0 0 0,1-1 0,-1 1 0,0 0 0,1 0 0,-1 0 0,0 0 0,1 0 0,-1-1 0,0 1 0,1 0 0,-1 0 0,1 0 0,-1 0 0,0 0 0,1 0 0,28-7 0,48 0 0,0 3 0,85 6 0,-29 1 0,413-3 0,-1425 0 0,803-3 0,-93-17 0,166 20 0,-1 0 0,1-1 0,0 0 0,-1 0 0,1 0 0,0 0 0,0-1 0,-6-2 0,9 3 0,0 1 0,0 0 0,-1 0 0,1 0 0,0 0 0,0-1 0,0 1 0,-1 0 0,1 0 0,0-1 0,0 1 0,0 0 0,0 0 0,0-1 0,0 1 0,-1 0 0,1 0 0,0-1 0,0 1 0,0 0 0,0-1 0,0 1 0,0 0 0,0 0 0,0-1 0,0 1 0,0 0 0,0 0 0,0-1 0,0 1 0,1 0 0,-1-1 0,0 1 0,0 0 0,0-1 0,19-9 0,10 2 0,0 3 0,1 0 0,0 2 0,-1 1 0,48 3 0,-28-1 0,247 2 0,173-3 0,-192-20 0,-226 17 0,-33 2 0,-1 0 0,1-2 0,23-7 0,-98 6 0,-109 17 0,40-1 0,-121 21 0,158-17 0,60-11-1365,5-2-5461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3T16:34:34.08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190 0,'413'12,"-97"0,-246-11,487 24,-490-18,64 16,-97-13,-1 2,0 2,-1 0,35 23,-66-37,-1 1,1-1,0 0,-1 0,1 1,-1-1,1 0,0 1,-1-1,1 1,-1-1,1 1,-1-1,1 1,-1-1,0 1,1-1,-1 1,0 0,1-1,-1 1,0-1,0 1,1 0,-1 1,0-2,-1 1,1 0,-1-1,1 1,-1-1,1 1,-1-1,0 1,1-1,-1 1,0-1,1 1,-1-1,0 0,1 1,-1-1,0 0,-1 0,-43 7,-474 1,265-10,-225 14,-150 0,613-12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3T16:34:41.50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299 518,'336'-111,"-313"104,350-101,263-52,14 48,-541 101,1 4,1 5,168 19,-217-8,1 3,-1 2,-1 3,-1 2,0 4,-2 1,84 50,-80-33,-1 3,-3 2,-1 3,-3 2,-2 3,-3 1,-2 3,53 85,-45-52,-4 2,-4 2,-4 2,-4 1,32 130,-54-158,-2 1,-3 0,-4 1,-3 0,-6 124,-4-149,-1 1,-3-1,-2 0,-1-1,-3-1,-2 0,-2-1,-1 0,-42 64,21-51,-2-1,-2-2,-103 93,-181 108,160-142,-5-7,-4-8,-4-8,-4-8,-3-8,-3-9,-397 80,71-77,374-59,-226-15,317 2,-1-2,1-2,1-2,0-3,-89-35,122 40,0-1,1-1,1 0,-1-1,2-2,0 1,0-2,1 0,1-1,0 0,1-1,1 0,0-2,1 1,1-1,1 0,1-1,-8-25,4 0,2-1,-5-55,9 29,4-131,50-174,-5 169,77-225,-63 270,145-289,-154 365,3 1,4 3,3 2,136-141,-150 178,1 3,3 1,1 3,1 2,2 2,2 3,0 1,2 4,74-24,-74 34,0 2,0 2,1 3,0 2,0 2,1 4,-1 1,104 20,-94-8,0 4,-2 2,0 3,-1 4,-2 1,-1 4,65 44,-46-19,-3 3,-3 4,100 108,-79-63,137 206,-42 13,-162-268,-3 1,-3 0,24 106,-41-143,0 0,-2 0,-1 1,-1-1,-1 1,-2-1,-5 38,4-52,1 0,-1 0,-1 0,0 0,0-1,-1 0,0 1,0-2,-1 1,0-1,-1 0,0 0,0 0,-1-1,0 0,0-1,0 0,-1 0,-15 7,7-6,-1 0,0-1,0-1,-31 5,-78 2,101-10,-67 2,1-4,-118-15,53-6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3T16:34:41.87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C2990F-6C36-4150-A581-D6B94FA88B79}" type="datetimeFigureOut">
              <a:rPr lang="en-IN" smtClean="0"/>
              <a:t>15-04-2023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E8FBA-7DAB-4350-B5A1-520FD360EB4B}" type="slidenum">
              <a:rPr lang="en-IN" smtClean="0"/>
              <a:t>‹#›</a:t>
            </a:fld>
            <a:endParaRPr lang="en-IN"/>
          </a:p>
        </p:txBody>
      </p:sp>
    </p:spTree>
    <p:extLst>
      <p:ext uri="{BB962C8B-B14F-4D97-AF65-F5344CB8AC3E}">
        <p14:creationId xmlns:p14="http://schemas.microsoft.com/office/powerpoint/2010/main" val="184652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0D1D258-B9F5-4D5A-8346-4AD774AD39C2}" type="datetimeFigureOut">
              <a:rPr lang="en-IN" smtClean="0"/>
              <a:t>15-04-2023</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1810150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D1D258-B9F5-4D5A-8346-4AD774AD39C2}"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219520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D1D258-B9F5-4D5A-8346-4AD774AD39C2}"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1696709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D1D258-B9F5-4D5A-8346-4AD774AD39C2}"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EE9A12-1A44-4FC6-93CF-C1D1BA39A698}"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42140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D1D258-B9F5-4D5A-8346-4AD774AD39C2}"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4198780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D1D258-B9F5-4D5A-8346-4AD774AD39C2}" type="datetimeFigureOut">
              <a:rPr lang="en-IN" smtClean="0"/>
              <a:t>15-04-2023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3548614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D1D258-B9F5-4D5A-8346-4AD774AD39C2}" type="datetimeFigureOut">
              <a:rPr lang="en-IN" smtClean="0"/>
              <a:t>15-04-2023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4068717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D1D258-B9F5-4D5A-8346-4AD774AD39C2}"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1986926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D1D258-B9F5-4D5A-8346-4AD774AD39C2}"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3885206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D1D258-B9F5-4D5A-8346-4AD774AD39C2}"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2081722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D1D258-B9F5-4D5A-8346-4AD774AD39C2}"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366067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D1D258-B9F5-4D5A-8346-4AD774AD39C2}"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31019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D1D258-B9F5-4D5A-8346-4AD774AD39C2}" type="datetimeFigureOut">
              <a:rPr lang="en-IN" smtClean="0"/>
              <a:t>15-04-2023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178942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D1D258-B9F5-4D5A-8346-4AD774AD39C2}" type="datetimeFigureOut">
              <a:rPr lang="en-IN" smtClean="0"/>
              <a:t>15-04-2023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2463627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1D258-B9F5-4D5A-8346-4AD774AD39C2}" type="datetimeFigureOut">
              <a:rPr lang="en-IN" smtClean="0"/>
              <a:t>15-04-2023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2745377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D1D258-B9F5-4D5A-8346-4AD774AD39C2}"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216840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D1D258-B9F5-4D5A-8346-4AD774AD39C2}"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EE9A12-1A44-4FC6-93CF-C1D1BA39A698}" type="slidenum">
              <a:rPr lang="en-IN" smtClean="0"/>
              <a:t>‹#›</a:t>
            </a:fld>
            <a:endParaRPr lang="en-IN"/>
          </a:p>
        </p:txBody>
      </p:sp>
    </p:spTree>
    <p:extLst>
      <p:ext uri="{BB962C8B-B14F-4D97-AF65-F5344CB8AC3E}">
        <p14:creationId xmlns:p14="http://schemas.microsoft.com/office/powerpoint/2010/main" val="657972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D1D258-B9F5-4D5A-8346-4AD774AD39C2}" type="datetimeFigureOut">
              <a:rPr lang="en-IN" smtClean="0"/>
              <a:t>15-04-2023</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CEE9A12-1A44-4FC6-93CF-C1D1BA39A698}" type="slidenum">
              <a:rPr lang="en-IN" smtClean="0"/>
              <a:t>‹#›</a:t>
            </a:fld>
            <a:endParaRPr lang="en-IN"/>
          </a:p>
        </p:txBody>
      </p:sp>
    </p:spTree>
    <p:extLst>
      <p:ext uri="{BB962C8B-B14F-4D97-AF65-F5344CB8AC3E}">
        <p14:creationId xmlns:p14="http://schemas.microsoft.com/office/powerpoint/2010/main" val="35347445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17/06/relationships/model3d" Target="../media/model3d2.glb"/></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17/06/relationships/model3d" Target="../media/model3d2.glb"/></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40.png"/><Relationship Id="rId18" Type="http://schemas.openxmlformats.org/officeDocument/2006/relationships/customXml" Target="../ink/ink14.xml"/><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customXml" Target="../ink/ink9.xml"/><Relationship Id="rId17" Type="http://schemas.openxmlformats.org/officeDocument/2006/relationships/customXml" Target="../ink/ink13.xml"/><Relationship Id="rId2" Type="http://schemas.openxmlformats.org/officeDocument/2006/relationships/image" Target="../media/image34.png"/><Relationship Id="rId16" Type="http://schemas.openxmlformats.org/officeDocument/2006/relationships/customXml" Target="../ink/ink12.xml"/><Relationship Id="rId1" Type="http://schemas.openxmlformats.org/officeDocument/2006/relationships/slideLayout" Target="../slideLayouts/slideLayout6.xml"/><Relationship Id="rId11" Type="http://schemas.openxmlformats.org/officeDocument/2006/relationships/image" Target="../media/image39.png"/><Relationship Id="rId15" Type="http://schemas.openxmlformats.org/officeDocument/2006/relationships/customXml" Target="../ink/ink11.xml"/><Relationship Id="rId19" Type="http://schemas.openxmlformats.org/officeDocument/2006/relationships/customXml" Target="../ink/ink15.xml"/><Relationship Id="rId4" Type="http://schemas.openxmlformats.org/officeDocument/2006/relationships/customXml" Target="../ink/ink7.xml"/><Relationship Id="rId14" Type="http://schemas.openxmlformats.org/officeDocument/2006/relationships/customXml" Target="../ink/ink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17/06/relationships/model3d" Target="../media/model3d2.glb"/></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17/06/relationships/model3d" Target="../media/model3d2.glb"/></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17/06/relationships/model3d" Target="../media/model3d2.glb"/></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customXml" Target="../ink/ink4.xml"/><Relationship Id="rId17" Type="http://schemas.openxmlformats.org/officeDocument/2006/relationships/image" Target="../media/image24.png"/><Relationship Id="rId2" Type="http://schemas.openxmlformats.org/officeDocument/2006/relationships/image" Target="../media/image15.png"/><Relationship Id="rId16"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customXml" Target="../ink/ink3.xml"/><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4F11B1F2-D09A-4697-442C-0DFFEF939A44}"/>
                  </a:ext>
                </a:extLst>
              </p:cNvPr>
              <p:cNvGraphicFramePr>
                <a:graphicFrameLocks noChangeAspect="1"/>
              </p:cNvGraphicFramePr>
              <p:nvPr>
                <p:extLst>
                  <p:ext uri="{D42A27DB-BD31-4B8C-83A1-F6EECF244321}">
                    <p14:modId xmlns:p14="http://schemas.microsoft.com/office/powerpoint/2010/main" val="2917008630"/>
                  </p:ext>
                </p:extLst>
              </p:nvPr>
            </p:nvGraphicFramePr>
            <p:xfrm>
              <a:off x="303782" y="280140"/>
              <a:ext cx="2683907" cy="2685798"/>
            </p:xfrm>
            <a:graphic>
              <a:graphicData uri="http://schemas.microsoft.com/office/drawing/2017/model3d">
                <am3d:model3d r:embed="rId2">
                  <am3d:spPr>
                    <a:xfrm>
                      <a:off x="0" y="0"/>
                      <a:ext cx="2683907" cy="2685798"/>
                    </a:xfrm>
                    <a:prstGeom prst="rect">
                      <a:avLst/>
                    </a:prstGeom>
                    <a:effectLst>
                      <a:glow>
                        <a:schemeClr val="bg1"/>
                      </a:glow>
                      <a:softEdge rad="0"/>
                    </a:effectLst>
                  </am3d:spPr>
                  <am3d:camera>
                    <am3d:pos x="0" y="0" z="67125666"/>
                    <am3d:up dx="0" dy="36000000" dz="0"/>
                    <am3d:lookAt x="0" y="0" z="0"/>
                    <am3d:perspective fov="2700000"/>
                  </am3d:camera>
                  <am3d:trans>
                    <am3d:meterPerModelUnit n="59981" d="1000000"/>
                    <am3d:preTrans dx="1834594" dy="7102187" dz="2844849"/>
                    <am3d:scale>
                      <am3d:sx n="1000000" d="1000000"/>
                      <am3d:sy n="1000000" d="1000000"/>
                      <am3d:sz n="1000000" d="1000000"/>
                    </am3d:scale>
                    <am3d:rot ax="5066167" ay="-5222" az="-54103"/>
                    <am3d:postTrans dx="0" dy="0" dz="0"/>
                  </am3d:trans>
                  <am3d:raster rName="Office3DRenderer" rVer="16.0.8326">
                    <am3d:blip r:embed="rId3"/>
                  </am3d:raster>
                  <am3d:objViewport viewportSz="38568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4F11B1F2-D09A-4697-442C-0DFFEF939A44}"/>
                  </a:ext>
                </a:extLst>
              </p:cNvPr>
              <p:cNvPicPr>
                <a:picLocks noGrp="1" noRot="1" noChangeAspect="1" noMove="1" noResize="1" noEditPoints="1" noAdjustHandles="1" noChangeArrowheads="1" noChangeShapeType="1" noCrop="1"/>
              </p:cNvPicPr>
              <p:nvPr/>
            </p:nvPicPr>
            <p:blipFill>
              <a:blip r:embed="rId3"/>
              <a:stretch>
                <a:fillRect/>
              </a:stretch>
            </p:blipFill>
            <p:spPr>
              <a:xfrm>
                <a:off x="303782" y="280140"/>
                <a:ext cx="2683907" cy="2685798"/>
              </a:xfrm>
              <a:prstGeom prst="rect">
                <a:avLst/>
              </a:prstGeom>
              <a:effectLst>
                <a:glow>
                  <a:schemeClr val="bg1"/>
                </a:glow>
                <a:softEdge rad="0"/>
              </a:effectLst>
            </p:spPr>
          </p:pic>
        </mc:Fallback>
      </mc:AlternateContent>
      <mc:AlternateContent xmlns:mc="http://schemas.openxmlformats.org/markup-compatibility/2006">
        <mc:Choice xmlns:am3d="http://schemas.microsoft.com/office/drawing/2017/model3d" Requires="am3d">
          <p:graphicFrame>
            <p:nvGraphicFramePr>
              <p:cNvPr id="3" name="3D Model 2" descr="Surface Laptop - Cobalt Blue">
                <a:extLst>
                  <a:ext uri="{FF2B5EF4-FFF2-40B4-BE49-F238E27FC236}">
                    <a16:creationId xmlns:a16="http://schemas.microsoft.com/office/drawing/2014/main" id="{72CD8B87-2F3A-C4D3-0CAC-2794DC68F2A5}"/>
                  </a:ext>
                </a:extLst>
              </p:cNvPr>
              <p:cNvGraphicFramePr>
                <a:graphicFrameLocks noChangeAspect="1"/>
              </p:cNvGraphicFramePr>
              <p:nvPr>
                <p:extLst>
                  <p:ext uri="{D42A27DB-BD31-4B8C-83A1-F6EECF244321}">
                    <p14:modId xmlns:p14="http://schemas.microsoft.com/office/powerpoint/2010/main" val="1448418670"/>
                  </p:ext>
                </p:extLst>
              </p:nvPr>
            </p:nvGraphicFramePr>
            <p:xfrm>
              <a:off x="7415610" y="2214817"/>
              <a:ext cx="4776390" cy="4643183"/>
            </p:xfrm>
            <a:graphic>
              <a:graphicData uri="http://schemas.microsoft.com/office/drawing/2017/model3d">
                <am3d:model3d r:embed="rId4">
                  <am3d:spPr>
                    <a:xfrm>
                      <a:off x="0" y="0"/>
                      <a:ext cx="4776390" cy="4643183"/>
                    </a:xfrm>
                    <a:prstGeom prst="rect">
                      <a:avLst/>
                    </a:prstGeom>
                    <a:effectLst/>
                  </am3d:spPr>
                  <am3d:camera>
                    <am3d:pos x="0" y="0" z="63892634"/>
                    <am3d:up dx="0" dy="36000000" dz="0"/>
                    <am3d:lookAt x="0" y="0" z="0"/>
                    <am3d:perspective fov="2700000"/>
                  </am3d:camera>
                  <am3d:trans>
                    <am3d:meterPerModelUnit n="2762623" d="1000000"/>
                    <am3d:preTrans dx="336127" dy="-7631894" dz="337023"/>
                    <am3d:scale>
                      <am3d:sx n="1000000" d="1000000"/>
                      <am3d:sy n="1000000" d="1000000"/>
                      <am3d:sz n="1000000" d="1000000"/>
                    </am3d:scale>
                    <am3d:rot ax="1764570" ay="1928352" az="1001553"/>
                    <am3d:postTrans dx="0" dy="0" dz="0"/>
                  </am3d:trans>
                  <am3d:raster rName="Office3DRenderer" rVer="16.0.8326">
                    <am3d:blip r:embed="rId5"/>
                  </am3d:raster>
                  <am3d:objViewport viewportSz="5385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Cobalt Blue">
                <a:extLst>
                  <a:ext uri="{FF2B5EF4-FFF2-40B4-BE49-F238E27FC236}">
                    <a16:creationId xmlns:a16="http://schemas.microsoft.com/office/drawing/2014/main" id="{72CD8B87-2F3A-C4D3-0CAC-2794DC68F2A5}"/>
                  </a:ext>
                </a:extLst>
              </p:cNvPr>
              <p:cNvPicPr>
                <a:picLocks noGrp="1" noRot="1" noChangeAspect="1" noMove="1" noResize="1" noEditPoints="1" noAdjustHandles="1" noChangeArrowheads="1" noChangeShapeType="1" noCrop="1"/>
              </p:cNvPicPr>
              <p:nvPr/>
            </p:nvPicPr>
            <p:blipFill>
              <a:blip r:embed="rId5"/>
              <a:stretch>
                <a:fillRect/>
              </a:stretch>
            </p:blipFill>
            <p:spPr>
              <a:xfrm>
                <a:off x="7415610" y="2214817"/>
                <a:ext cx="4776390" cy="4643183"/>
              </a:xfrm>
              <a:prstGeom prst="rect">
                <a:avLst/>
              </a:prstGeom>
              <a:effectLst/>
            </p:spPr>
          </p:pic>
        </mc:Fallback>
      </mc:AlternateContent>
      <p:sp>
        <p:nvSpPr>
          <p:cNvPr id="6" name="TextBox 5">
            <a:extLst>
              <a:ext uri="{FF2B5EF4-FFF2-40B4-BE49-F238E27FC236}">
                <a16:creationId xmlns:a16="http://schemas.microsoft.com/office/drawing/2014/main" id="{E96C8A02-899B-3C2C-CEEC-41E7F84075E7}"/>
              </a:ext>
            </a:extLst>
          </p:cNvPr>
          <p:cNvSpPr txBox="1"/>
          <p:nvPr/>
        </p:nvSpPr>
        <p:spPr>
          <a:xfrm>
            <a:off x="3130060" y="99545"/>
            <a:ext cx="8194431" cy="3046988"/>
          </a:xfrm>
          <a:prstGeom prst="rect">
            <a:avLst/>
          </a:prstGeom>
          <a:noFill/>
        </p:spPr>
        <p:txBody>
          <a:bodyPr wrap="square" rtlCol="0">
            <a:spAutoFit/>
          </a:bodyPr>
          <a:lstStyle/>
          <a:p>
            <a:r>
              <a:rPr lang="en-US" sz="4800" b="1" dirty="0">
                <a:solidFill>
                  <a:schemeClr val="bg1">
                    <a:lumMod val="95000"/>
                    <a:lumOff val="5000"/>
                  </a:schemeClr>
                </a:solidFill>
                <a:latin typeface="Times New Roman" panose="02020603050405020304" pitchFamily="18" charset="0"/>
                <a:cs typeface="Times New Roman" panose="02020603050405020304" pitchFamily="18" charset="0"/>
              </a:rPr>
              <a:t>PREDICTION PERFORMERS OF HP LAPTOP USING CUSTOMER REVIEW</a:t>
            </a:r>
            <a:endParaRPr lang="en-IN" sz="4400"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E739EAB-0A04-49CD-EDBB-CE885FD910D0}"/>
              </a:ext>
            </a:extLst>
          </p:cNvPr>
          <p:cNvSpPr txBox="1"/>
          <p:nvPr/>
        </p:nvSpPr>
        <p:spPr>
          <a:xfrm>
            <a:off x="984739" y="4947974"/>
            <a:ext cx="5756031"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AAKASH SHEDGE – 915</a:t>
            </a:r>
          </a:p>
          <a:p>
            <a:r>
              <a:rPr lang="en-US" sz="2800" dirty="0">
                <a:latin typeface="Times New Roman" panose="02020603050405020304" pitchFamily="18" charset="0"/>
                <a:cs typeface="Times New Roman" panose="02020603050405020304" pitchFamily="18" charset="0"/>
              </a:rPr>
              <a:t>RANJEET JADHAV – 916</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00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3"/>
                                        </p:tgtEl>
                                        <p:attrNameLst>
                                          <p:attrName>3d.view.rotation.y</p:attrName>
                                        </p:attrNameLst>
                                      </p:cBhvr>
                                    </p:animRot>
                                  </p:childTnLst>
                                </p:cTn>
                              </p:par>
                              <p:par>
                                <p:cTn id="7" presetID="37" presetClass="emph" presetSubtype="256" repeatCount="indefinite" fill="hold" nodeType="withEffect">
                                  <p:stCondLst>
                                    <p:cond delay="0"/>
                                  </p:stCondLst>
                                  <p:childTnLst>
                                    <p:animRot by="-21600000">
                                      <p:cBhvr>
                                        <p:cTn id="8" dur="20000" fill="hold"/>
                                        <p:tgtEl>
                                          <p:spTgt spid="2"/>
                                        </p:tgtEl>
                                        <p:attrNameLst>
                                          <p:attrName>3d.view.rotation.y</p:attrName>
                                        </p:attrNameLst>
                                      </p:cBhvr>
                                    </p:animRot>
                                  </p:childTnLst>
                                </p:cTn>
                              </p:par>
                              <p:par>
                                <p:cTn id="9" presetID="14"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397E-3B05-95F8-698D-1ECADEDA9FF3}"/>
              </a:ext>
            </a:extLst>
          </p:cNvPr>
          <p:cNvSpPr>
            <a:spLocks noGrp="1"/>
          </p:cNvSpPr>
          <p:nvPr>
            <p:ph type="title"/>
          </p:nvPr>
        </p:nvSpPr>
        <p:spPr>
          <a:xfrm>
            <a:off x="933450" y="161318"/>
            <a:ext cx="9905998" cy="1478570"/>
          </a:xfrm>
        </p:spPr>
        <p:txBody>
          <a:bodyPr/>
          <a:lstStyle/>
          <a:p>
            <a:r>
              <a:rPr lang="en-US" sz="4400" i="0" u="none" strike="noStrike" baseline="0" dirty="0">
                <a:solidFill>
                  <a:srgbClr val="000000"/>
                </a:solidFill>
                <a:latin typeface="Times New Roman" panose="02020603050405020304" pitchFamily="18" charset="0"/>
                <a:cs typeface="Times New Roman" panose="02020603050405020304" pitchFamily="18" charset="0"/>
              </a:rPr>
              <a:t>Checking for Adequacy of the Data</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844C75F-EDEF-AF86-ADFF-3A8B9895E4B1}"/>
              </a:ext>
            </a:extLst>
          </p:cNvPr>
          <p:cNvSpPr txBox="1"/>
          <p:nvPr/>
        </p:nvSpPr>
        <p:spPr>
          <a:xfrm>
            <a:off x="933450" y="1345498"/>
            <a:ext cx="10296525" cy="5355312"/>
          </a:xfrm>
          <a:prstGeom prst="rect">
            <a:avLst/>
          </a:prstGeom>
          <a:noFill/>
        </p:spPr>
        <p:txBody>
          <a:bodyPr wrap="square" rtlCol="0">
            <a:spAutoFit/>
          </a:bodyPr>
          <a:lstStyle/>
          <a:p>
            <a:r>
              <a:rPr lang="en-US" sz="1800" b="1" i="0" u="none" strike="noStrike" baseline="0" dirty="0">
                <a:solidFill>
                  <a:srgbClr val="000000"/>
                </a:solidFill>
                <a:latin typeface="Times New Roman" panose="02020603050405020304" pitchFamily="18" charset="0"/>
                <a:cs typeface="Times New Roman" panose="02020603050405020304" pitchFamily="18" charset="0"/>
              </a:rPr>
              <a:t>WE WANT CHECK THAT OUR DATA IS GOOD ENOUGH TO PERFORM FACOR ANALYSIS</a:t>
            </a:r>
          </a:p>
          <a:p>
            <a:r>
              <a:rPr lang="en-US" b="1" dirty="0">
                <a:solidFill>
                  <a:srgbClr val="000000"/>
                </a:solidFill>
                <a:latin typeface="Times New Roman" panose="02020603050405020304" pitchFamily="18" charset="0"/>
                <a:cs typeface="Times New Roman" panose="02020603050405020304" pitchFamily="18" charset="0"/>
              </a:rPr>
              <a:t>WE GOING TO CHECK THOSE TO METHODS ARE SATISFIED OR NOT ?</a:t>
            </a:r>
          </a:p>
          <a:p>
            <a:endParaRPr lang="en-US" b="1" dirty="0">
              <a:solidFill>
                <a:srgbClr val="000000"/>
              </a:solidFill>
              <a:latin typeface="Times New Roman" panose="02020603050405020304" pitchFamily="18" charset="0"/>
              <a:cs typeface="Times New Roman" panose="02020603050405020304" pitchFamily="18" charset="0"/>
            </a:endParaRPr>
          </a:p>
          <a:p>
            <a:r>
              <a:rPr lang="en-US" sz="2800" b="1" i="0" u="none" strike="noStrike" baseline="0" dirty="0">
                <a:solidFill>
                  <a:srgbClr val="000000"/>
                </a:solidFill>
                <a:latin typeface="Times New Roman" panose="02020603050405020304" pitchFamily="18" charset="0"/>
                <a:cs typeface="Times New Roman" panose="02020603050405020304" pitchFamily="18" charset="0"/>
              </a:rPr>
              <a:t>Kaiser-Meyer-Olkin (KMO) measures :-</a:t>
            </a:r>
            <a:endParaRPr lang="en-US" sz="2800" b="0" i="0" u="none" strike="noStrike" baseline="0" dirty="0">
              <a:solidFill>
                <a:srgbClr val="000000"/>
              </a:solidFill>
              <a:latin typeface="Times New Roman" panose="02020603050405020304" pitchFamily="18" charset="0"/>
              <a:cs typeface="Times New Roman" panose="02020603050405020304" pitchFamily="18" charset="0"/>
            </a:endParaRPr>
          </a:p>
          <a:p>
            <a:pPr marL="604838" lvl="1" indent="-381000">
              <a:buFont typeface="Arial" panose="020B0604020202020204" pitchFamily="34" charset="0"/>
              <a:buNone/>
            </a:pPr>
            <a:r>
              <a:rPr lang="en-US" altLang="en-US" sz="1800" dirty="0">
                <a:solidFill>
                  <a:schemeClr val="bg1"/>
                </a:solidFill>
                <a:latin typeface="Times New Roman" panose="02020603050405020304" pitchFamily="18" charset="0"/>
                <a:cs typeface="Times New Roman" panose="02020603050405020304" pitchFamily="18" charset="0"/>
              </a:rPr>
              <a:t>                                                                  KMO value &gt;=0.5 – Acceptable         </a:t>
            </a:r>
          </a:p>
          <a:p>
            <a:pPr marL="604838" lvl="1" indent="-381000">
              <a:buFont typeface="Arial" panose="020B0604020202020204" pitchFamily="34" charset="0"/>
              <a:buNone/>
            </a:pPr>
            <a:r>
              <a:rPr lang="en-US" altLang="en-US" sz="1800" dirty="0">
                <a:solidFill>
                  <a:schemeClr val="bg1"/>
                </a:solidFill>
                <a:latin typeface="Times New Roman" panose="02020603050405020304" pitchFamily="18" charset="0"/>
                <a:cs typeface="Times New Roman" panose="02020603050405020304" pitchFamily="18" charset="0"/>
              </a:rPr>
              <a:t>KMO Value = 0.875085107721173            KMO value &lt;0.5 – Unacceptable   </a:t>
            </a:r>
          </a:p>
          <a:p>
            <a:pPr marL="604838" lvl="1" indent="-381000">
              <a:buFont typeface="Arial" panose="020B0604020202020204" pitchFamily="34" charset="0"/>
              <a:buNone/>
            </a:pPr>
            <a:endParaRPr lang="en-US" altLang="en-US" b="1" dirty="0">
              <a:solidFill>
                <a:schemeClr val="bg1"/>
              </a:solidFill>
              <a:latin typeface="Times New Roman" panose="02020603050405020304" pitchFamily="18" charset="0"/>
              <a:cs typeface="Times New Roman" panose="02020603050405020304" pitchFamily="18" charset="0"/>
            </a:endParaRPr>
          </a:p>
          <a:p>
            <a:endParaRPr lang="en-US" altLang="en-US" b="1"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altLang="en-US" sz="2800" b="1" dirty="0">
                <a:solidFill>
                  <a:schemeClr val="bg1">
                    <a:lumMod val="95000"/>
                    <a:lumOff val="5000"/>
                  </a:schemeClr>
                </a:solidFill>
                <a:latin typeface="Times New Roman" panose="02020603050405020304" pitchFamily="18" charset="0"/>
                <a:cs typeface="Times New Roman" panose="02020603050405020304" pitchFamily="18" charset="0"/>
              </a:rPr>
              <a:t>Bartlett's test of sphericity :-</a:t>
            </a:r>
            <a:endParaRPr lang="en-US" sz="28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Bartlett’s test for sphericity tests the null hypothesis that the correlation matrix is an identity matrix.</a:t>
            </a:r>
          </a:p>
          <a:p>
            <a:pPr marL="0" indent="0">
              <a:buNone/>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           </a:t>
            </a:r>
            <a:r>
              <a:rPr lang="en-US" altLang="en-US" b="1" dirty="0">
                <a:solidFill>
                  <a:schemeClr val="bg1"/>
                </a:solidFill>
                <a:latin typeface="Times New Roman" panose="02020603050405020304" pitchFamily="18" charset="0"/>
                <a:cs typeface="Times New Roman" panose="02020603050405020304" pitchFamily="18" charset="0"/>
              </a:rPr>
              <a:t> </a:t>
            </a:r>
            <a:r>
              <a:rPr lang="en-US" altLang="en-US" dirty="0">
                <a:solidFill>
                  <a:schemeClr val="bg1"/>
                </a:solidFill>
                <a:latin typeface="Times New Roman" panose="02020603050405020304" pitchFamily="18" charset="0"/>
                <a:cs typeface="Times New Roman" panose="02020603050405020304" pitchFamily="18" charset="0"/>
              </a:rPr>
              <a:t>H</a:t>
            </a:r>
            <a:r>
              <a:rPr lang="en-US" altLang="en-US" baseline="-25000" dirty="0">
                <a:solidFill>
                  <a:schemeClr val="bg1"/>
                </a:solidFill>
                <a:latin typeface="Times New Roman" panose="02020603050405020304" pitchFamily="18" charset="0"/>
                <a:cs typeface="Times New Roman" panose="02020603050405020304" pitchFamily="18" charset="0"/>
              </a:rPr>
              <a:t>o</a:t>
            </a:r>
            <a:r>
              <a:rPr lang="en-US" altLang="en-US" dirty="0">
                <a:solidFill>
                  <a:schemeClr val="bg1"/>
                </a:solidFill>
                <a:latin typeface="Times New Roman" panose="02020603050405020304" pitchFamily="18" charset="0"/>
                <a:cs typeface="Times New Roman" panose="02020603050405020304" pitchFamily="18" charset="0"/>
              </a:rPr>
              <a:t>: Correlation matrix is an identity matrix V/S  H</a:t>
            </a:r>
            <a:r>
              <a:rPr lang="en-US" altLang="en-US" baseline="-25000" dirty="0">
                <a:solidFill>
                  <a:schemeClr val="bg1"/>
                </a:solidFill>
                <a:latin typeface="Times New Roman" panose="02020603050405020304" pitchFamily="18" charset="0"/>
                <a:cs typeface="Times New Roman" panose="02020603050405020304" pitchFamily="18" charset="0"/>
              </a:rPr>
              <a:t>1</a:t>
            </a:r>
            <a:r>
              <a:rPr lang="en-US" altLang="en-US" dirty="0">
                <a:solidFill>
                  <a:schemeClr val="bg1"/>
                </a:solidFill>
                <a:latin typeface="Times New Roman" panose="02020603050405020304" pitchFamily="18" charset="0"/>
                <a:cs typeface="Times New Roman" panose="02020603050405020304" pitchFamily="18" charset="0"/>
              </a:rPr>
              <a:t>:Correlation matrix is not an identity matrix</a:t>
            </a:r>
          </a:p>
          <a:p>
            <a:pPr marL="0" indent="0">
              <a:buNone/>
            </a:pPr>
            <a:r>
              <a:rPr lang="it-IT" altLang="en-US" dirty="0">
                <a:solidFill>
                  <a:schemeClr val="bg1"/>
                </a:solidFill>
                <a:latin typeface="Times New Roman" panose="02020603050405020304" pitchFamily="18" charset="0"/>
                <a:cs typeface="Times New Roman" panose="02020603050405020304" pitchFamily="18" charset="0"/>
              </a:rPr>
              <a:t>             Chi square = 1146.8863434011582 </a:t>
            </a:r>
          </a:p>
          <a:p>
            <a:pPr marL="0" indent="0">
              <a:buNone/>
            </a:pPr>
            <a:r>
              <a:rPr lang="it-IT" altLang="en-US" dirty="0">
                <a:solidFill>
                  <a:schemeClr val="bg1"/>
                </a:solidFill>
                <a:latin typeface="Times New Roman" panose="02020603050405020304" pitchFamily="18" charset="0"/>
                <a:cs typeface="Times New Roman" panose="02020603050405020304" pitchFamily="18" charset="0"/>
              </a:rPr>
              <a:t>             P value 0.00</a:t>
            </a:r>
          </a:p>
          <a:p>
            <a:pPr marL="0" indent="0">
              <a:buNone/>
            </a:pPr>
            <a:r>
              <a:rPr lang="it-IT" altLang="en-US" dirty="0">
                <a:solidFill>
                  <a:schemeClr val="bg1"/>
                </a:solidFill>
                <a:latin typeface="Times New Roman" panose="02020603050405020304" pitchFamily="18" charset="0"/>
                <a:cs typeface="Times New Roman" panose="02020603050405020304" pitchFamily="18" charset="0"/>
              </a:rPr>
              <a:t>             </a:t>
            </a:r>
            <a:r>
              <a:rPr lang="en-US" altLang="en-US" dirty="0">
                <a:solidFill>
                  <a:schemeClr val="bg1"/>
                </a:solidFill>
              </a:rPr>
              <a:t>So, here H0 is rejected </a:t>
            </a:r>
          </a:p>
          <a:p>
            <a:pPr marL="0" indent="0">
              <a:buNone/>
            </a:pPr>
            <a:r>
              <a:rPr lang="en-US" altLang="en-US" dirty="0">
                <a:solidFill>
                  <a:schemeClr val="bg1"/>
                </a:solidFill>
              </a:rPr>
              <a:t>        </a:t>
            </a:r>
            <a:r>
              <a:rPr lang="en-US" altLang="en-US" sz="2800" dirty="0">
                <a:solidFill>
                  <a:schemeClr val="bg1"/>
                </a:solidFill>
              </a:rPr>
              <a:t>Both conditions are satisfied.</a:t>
            </a:r>
            <a:endParaRPr lang="en-US" altLang="en-US" dirty="0">
              <a:solidFill>
                <a:schemeClr val="bg1"/>
              </a:solidFill>
            </a:endParaRPr>
          </a:p>
          <a:p>
            <a:r>
              <a:rPr lang="en-IN" dirty="0"/>
              <a:t>      </a:t>
            </a:r>
          </a:p>
        </p:txBody>
      </p:sp>
    </p:spTree>
    <p:extLst>
      <p:ext uri="{BB962C8B-B14F-4D97-AF65-F5344CB8AC3E}">
        <p14:creationId xmlns:p14="http://schemas.microsoft.com/office/powerpoint/2010/main" val="730071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397E-3B05-95F8-698D-1ECADEDA9FF3}"/>
              </a:ext>
            </a:extLst>
          </p:cNvPr>
          <p:cNvSpPr>
            <a:spLocks noGrp="1"/>
          </p:cNvSpPr>
          <p:nvPr>
            <p:ph type="title"/>
          </p:nvPr>
        </p:nvSpPr>
        <p:spPr>
          <a:xfrm>
            <a:off x="838200" y="-35431"/>
            <a:ext cx="10515600" cy="1325563"/>
          </a:xfrm>
        </p:spPr>
        <p:txBody>
          <a:bodyPr/>
          <a:lstStyle/>
          <a:p>
            <a:r>
              <a:rPr lang="en-IN" dirty="0">
                <a:solidFill>
                  <a:schemeClr val="bg1"/>
                </a:solidFill>
                <a:latin typeface="Times New Roman" panose="02020603050405020304" pitchFamily="18" charset="0"/>
                <a:cs typeface="Times New Roman" panose="02020603050405020304" pitchFamily="18" charset="0"/>
              </a:rPr>
              <a:t>Correlation Matrix:-</a:t>
            </a:r>
          </a:p>
        </p:txBody>
      </p:sp>
      <p:pic>
        <p:nvPicPr>
          <p:cNvPr id="4" name="Content Placeholder 3">
            <a:extLst>
              <a:ext uri="{FF2B5EF4-FFF2-40B4-BE49-F238E27FC236}">
                <a16:creationId xmlns:a16="http://schemas.microsoft.com/office/drawing/2014/main" id="{E700BA46-55C6-F717-AB22-EF74D874B8D3}"/>
              </a:ext>
            </a:extLst>
          </p:cNvPr>
          <p:cNvPicPr>
            <a:picLocks noGrp="1" noChangeAspect="1"/>
          </p:cNvPicPr>
          <p:nvPr>
            <p:ph idx="1"/>
          </p:nvPr>
        </p:nvPicPr>
        <p:blipFill>
          <a:blip r:embed="rId2"/>
          <a:stretch>
            <a:fillRect/>
          </a:stretch>
        </p:blipFill>
        <p:spPr>
          <a:xfrm>
            <a:off x="942974" y="904875"/>
            <a:ext cx="8572501" cy="5848350"/>
          </a:xfrm>
          <a:prstGeom prst="rect">
            <a:avLst/>
          </a:prstGeom>
        </p:spPr>
      </p:pic>
    </p:spTree>
    <p:extLst>
      <p:ext uri="{BB962C8B-B14F-4D97-AF65-F5344CB8AC3E}">
        <p14:creationId xmlns:p14="http://schemas.microsoft.com/office/powerpoint/2010/main" val="1342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50B53C-3C0F-9EDE-08BC-C08C7FCFBB57}"/>
              </a:ext>
            </a:extLst>
          </p:cNvPr>
          <p:cNvSpPr>
            <a:spLocks noGrp="1"/>
          </p:cNvSpPr>
          <p:nvPr>
            <p:ph idx="1"/>
          </p:nvPr>
        </p:nvSpPr>
        <p:spPr/>
        <p:txBody>
          <a:bodyPr/>
          <a:lstStyle/>
          <a:p>
            <a:r>
              <a:rPr lang="en-IN" dirty="0"/>
              <a:t>SCREE PLOT</a:t>
            </a:r>
          </a:p>
          <a:p>
            <a:pPr marL="0" indent="0">
              <a:buNone/>
            </a:pPr>
            <a:endParaRPr lang="en-IN" dirty="0"/>
          </a:p>
        </p:txBody>
      </p:sp>
      <p:pic>
        <p:nvPicPr>
          <p:cNvPr id="4" name="Picture 3">
            <a:extLst>
              <a:ext uri="{FF2B5EF4-FFF2-40B4-BE49-F238E27FC236}">
                <a16:creationId xmlns:a16="http://schemas.microsoft.com/office/drawing/2014/main" id="{AC9FEA97-60BF-2624-5C16-1AABFFFD565A}"/>
              </a:ext>
            </a:extLst>
          </p:cNvPr>
          <p:cNvPicPr>
            <a:picLocks noChangeAspect="1"/>
          </p:cNvPicPr>
          <p:nvPr/>
        </p:nvPicPr>
        <p:blipFill>
          <a:blip r:embed="rId2"/>
          <a:stretch>
            <a:fillRect/>
          </a:stretch>
        </p:blipFill>
        <p:spPr>
          <a:xfrm>
            <a:off x="962025" y="2097088"/>
            <a:ext cx="5276850" cy="4314825"/>
          </a:xfrm>
          <a:prstGeom prst="rect">
            <a:avLst/>
          </a:prstGeom>
        </p:spPr>
      </p:pic>
      <p:cxnSp>
        <p:nvCxnSpPr>
          <p:cNvPr id="6" name="Straight Connector 5">
            <a:extLst>
              <a:ext uri="{FF2B5EF4-FFF2-40B4-BE49-F238E27FC236}">
                <a16:creationId xmlns:a16="http://schemas.microsoft.com/office/drawing/2014/main" id="{9D420AB8-3E60-4B1A-46B1-3FAC87D95773}"/>
              </a:ext>
            </a:extLst>
          </p:cNvPr>
          <p:cNvCxnSpPr>
            <a:cxnSpLocks/>
          </p:cNvCxnSpPr>
          <p:nvPr/>
        </p:nvCxnSpPr>
        <p:spPr>
          <a:xfrm>
            <a:off x="1417636" y="5300980"/>
            <a:ext cx="467677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8" name="Title 1">
            <a:extLst>
              <a:ext uri="{FF2B5EF4-FFF2-40B4-BE49-F238E27FC236}">
                <a16:creationId xmlns:a16="http://schemas.microsoft.com/office/drawing/2014/main" id="{7A597CCF-355A-DB37-C9F3-F6759923E4B5}"/>
              </a:ext>
            </a:extLst>
          </p:cNvPr>
          <p:cNvSpPr>
            <a:spLocks noGrp="1"/>
          </p:cNvSpPr>
          <p:nvPr>
            <p:ph type="title"/>
          </p:nvPr>
        </p:nvSpPr>
        <p:spPr>
          <a:xfrm>
            <a:off x="1141413" y="619125"/>
            <a:ext cx="9906000" cy="1477963"/>
          </a:xfrm>
        </p:spPr>
        <p:txBody>
          <a:bodyPr>
            <a:normAutofit fontScale="90000"/>
          </a:bodyPr>
          <a:lstStyle/>
          <a:p>
            <a:br>
              <a:rPr lang="en-IN" dirty="0">
                <a:solidFill>
                  <a:schemeClr val="bg1"/>
                </a:solidFill>
                <a:latin typeface="Times New Roman" panose="02020603050405020304" pitchFamily="18" charset="0"/>
                <a:cs typeface="Times New Roman" panose="02020603050405020304" pitchFamily="18" charset="0"/>
              </a:rPr>
            </a:br>
            <a:br>
              <a:rPr lang="en-IN" dirty="0">
                <a:solidFill>
                  <a:schemeClr val="bg1"/>
                </a:solidFill>
                <a:latin typeface="Times New Roman" panose="02020603050405020304" pitchFamily="18" charset="0"/>
                <a:cs typeface="Times New Roman" panose="02020603050405020304" pitchFamily="18" charset="0"/>
              </a:rPr>
            </a:br>
            <a:endParaRPr lang="en-IN"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1E9176B-266A-4719-B8F4-F8EC011A9DF7}"/>
              </a:ext>
            </a:extLst>
          </p:cNvPr>
          <p:cNvSpPr txBox="1"/>
          <p:nvPr/>
        </p:nvSpPr>
        <p:spPr>
          <a:xfrm>
            <a:off x="962025" y="193040"/>
            <a:ext cx="9472295" cy="1754326"/>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HOW MANY FACTOR WE HAVE EXTRACTED ?</a:t>
            </a:r>
            <a:endParaRPr lang="en-US" sz="2000"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FROM THE GIVEN SCREE PLOT WE CAN FIND OUT HOW MANY FACTORS WE HAVE TO EXTRACTED </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75CFCC7-30BD-7867-234D-FB85FEB7F9AB}"/>
              </a:ext>
            </a:extLst>
          </p:cNvPr>
          <p:cNvSpPr txBox="1"/>
          <p:nvPr/>
        </p:nvSpPr>
        <p:spPr>
          <a:xfrm>
            <a:off x="7518400" y="2523173"/>
            <a:ext cx="4053840" cy="1754326"/>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GRAPH OF </a:t>
            </a:r>
          </a:p>
          <a:p>
            <a:r>
              <a:rPr lang="en-US" dirty="0">
                <a:solidFill>
                  <a:schemeClr val="bg1"/>
                </a:solidFill>
                <a:latin typeface="Times New Roman" panose="02020603050405020304" pitchFamily="18" charset="0"/>
                <a:cs typeface="Times New Roman" panose="02020603050405020304" pitchFamily="18" charset="0"/>
              </a:rPr>
              <a:t>EIGEN VALUES v/s FACTORS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WE MAINLY SELECTED THE NUMBER OF FACTOR WHERE THE EIGEN ARE MORE THANE 1.</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480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397E-3B05-95F8-698D-1ECADEDA9FF3}"/>
              </a:ext>
            </a:extLst>
          </p:cNvPr>
          <p:cNvSpPr>
            <a:spLocks noGrp="1"/>
          </p:cNvSpPr>
          <p:nvPr>
            <p:ph type="title"/>
          </p:nvPr>
        </p:nvSpPr>
        <p:spPr>
          <a:xfrm>
            <a:off x="1143001" y="100358"/>
            <a:ext cx="9905998" cy="1478570"/>
          </a:xfrm>
        </p:spPr>
        <p:txBody>
          <a:bodyPr/>
          <a:lstStyle/>
          <a:p>
            <a:r>
              <a:rPr lang="en-IN" dirty="0">
                <a:solidFill>
                  <a:schemeClr val="bg1"/>
                </a:solidFill>
                <a:latin typeface="Times New Roman" panose="02020603050405020304" pitchFamily="18" charset="0"/>
                <a:cs typeface="Times New Roman" panose="02020603050405020304" pitchFamily="18" charset="0"/>
              </a:rPr>
              <a:t>Factor Loadings :-</a:t>
            </a:r>
          </a:p>
        </p:txBody>
      </p:sp>
      <p:pic>
        <p:nvPicPr>
          <p:cNvPr id="5" name="Content Placeholder 4">
            <a:extLst>
              <a:ext uri="{FF2B5EF4-FFF2-40B4-BE49-F238E27FC236}">
                <a16:creationId xmlns:a16="http://schemas.microsoft.com/office/drawing/2014/main" id="{2ECD1463-D3A5-0855-972D-2E2B52C39729}"/>
              </a:ext>
            </a:extLst>
          </p:cNvPr>
          <p:cNvPicPr>
            <a:picLocks noGrp="1" noChangeAspect="1"/>
          </p:cNvPicPr>
          <p:nvPr>
            <p:ph idx="1"/>
          </p:nvPr>
        </p:nvPicPr>
        <p:blipFill>
          <a:blip r:embed="rId2"/>
          <a:stretch>
            <a:fillRect/>
          </a:stretch>
        </p:blipFill>
        <p:spPr>
          <a:xfrm>
            <a:off x="1143001" y="1363980"/>
            <a:ext cx="6038242" cy="5159375"/>
          </a:xfrm>
        </p:spPr>
      </p:pic>
      <p:sp>
        <p:nvSpPr>
          <p:cNvPr id="3" name="TextBox 2">
            <a:extLst>
              <a:ext uri="{FF2B5EF4-FFF2-40B4-BE49-F238E27FC236}">
                <a16:creationId xmlns:a16="http://schemas.microsoft.com/office/drawing/2014/main" id="{7884D92E-55FB-2628-27CE-4C89A9AA71FC}"/>
              </a:ext>
            </a:extLst>
          </p:cNvPr>
          <p:cNvSpPr txBox="1"/>
          <p:nvPr/>
        </p:nvSpPr>
        <p:spPr>
          <a:xfrm>
            <a:off x="7682753" y="1255059"/>
            <a:ext cx="3047104" cy="1015663"/>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For the factor loading we use varimax rotation method. </a:t>
            </a:r>
          </a:p>
        </p:txBody>
      </p:sp>
    </p:spTree>
    <p:extLst>
      <p:ext uri="{BB962C8B-B14F-4D97-AF65-F5344CB8AC3E}">
        <p14:creationId xmlns:p14="http://schemas.microsoft.com/office/powerpoint/2010/main" val="281710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397E-3B05-95F8-698D-1ECADEDA9FF3}"/>
              </a:ext>
            </a:extLst>
          </p:cNvPr>
          <p:cNvSpPr>
            <a:spLocks noGrp="1"/>
          </p:cNvSpPr>
          <p:nvPr>
            <p:ph type="title"/>
          </p:nvPr>
        </p:nvSpPr>
        <p:spPr>
          <a:xfrm>
            <a:off x="913430" y="171450"/>
            <a:ext cx="10515600" cy="1325563"/>
          </a:xfrm>
        </p:spPr>
        <p:txBody>
          <a:bodyPr/>
          <a:lstStyle/>
          <a:p>
            <a:r>
              <a:rPr lang="en-IN" dirty="0">
                <a:solidFill>
                  <a:schemeClr val="bg1"/>
                </a:solidFill>
                <a:latin typeface="Times New Roman" panose="02020603050405020304" pitchFamily="18" charset="0"/>
                <a:cs typeface="Times New Roman" panose="02020603050405020304" pitchFamily="18" charset="0"/>
              </a:rPr>
              <a:t>Factor Score :-</a:t>
            </a:r>
          </a:p>
        </p:txBody>
      </p:sp>
      <p:pic>
        <p:nvPicPr>
          <p:cNvPr id="9" name="Content Placeholder 8">
            <a:extLst>
              <a:ext uri="{FF2B5EF4-FFF2-40B4-BE49-F238E27FC236}">
                <a16:creationId xmlns:a16="http://schemas.microsoft.com/office/drawing/2014/main" id="{CB9FD71A-C410-CFE8-6A40-068B9D9E82B1}"/>
              </a:ext>
            </a:extLst>
          </p:cNvPr>
          <p:cNvPicPr>
            <a:picLocks noGrp="1" noChangeAspect="1"/>
          </p:cNvPicPr>
          <p:nvPr>
            <p:ph idx="1"/>
          </p:nvPr>
        </p:nvPicPr>
        <p:blipFill>
          <a:blip r:embed="rId2"/>
          <a:stretch>
            <a:fillRect/>
          </a:stretch>
        </p:blipFill>
        <p:spPr>
          <a:xfrm>
            <a:off x="989630" y="1162050"/>
            <a:ext cx="4296745" cy="5330825"/>
          </a:xfrm>
        </p:spPr>
      </p:pic>
    </p:spTree>
    <p:extLst>
      <p:ext uri="{BB962C8B-B14F-4D97-AF65-F5344CB8AC3E}">
        <p14:creationId xmlns:p14="http://schemas.microsoft.com/office/powerpoint/2010/main" val="1712834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30874-F602-409F-3D34-E61BD3B18EE7}"/>
              </a:ext>
            </a:extLst>
          </p:cNvPr>
          <p:cNvSpPr>
            <a:spLocks noGrp="1"/>
          </p:cNvSpPr>
          <p:nvPr>
            <p:ph type="title"/>
          </p:nvPr>
        </p:nvSpPr>
        <p:spPr>
          <a:xfrm>
            <a:off x="1141413" y="324035"/>
            <a:ext cx="9905998" cy="1478570"/>
          </a:xfrm>
        </p:spPr>
        <p:txBody>
          <a:bodyPr/>
          <a:lstStyle/>
          <a:p>
            <a:r>
              <a:rPr lang="en-IN" dirty="0">
                <a:solidFill>
                  <a:schemeClr val="bg1"/>
                </a:solidFill>
                <a:latin typeface="Times New Roman" panose="02020603050405020304" pitchFamily="18" charset="0"/>
                <a:cs typeface="Times New Roman" panose="02020603050405020304" pitchFamily="18" charset="0"/>
              </a:rPr>
              <a:t>Linear regression</a:t>
            </a:r>
            <a:br>
              <a:rPr lang="en-IN" dirty="0">
                <a:solidFill>
                  <a:schemeClr val="bg1"/>
                </a:solidFill>
                <a:latin typeface="Times New Roman" panose="02020603050405020304" pitchFamily="18" charset="0"/>
                <a:cs typeface="Times New Roman" panose="02020603050405020304" pitchFamily="18" charset="0"/>
              </a:rPr>
            </a:br>
            <a:r>
              <a:rPr lang="en-IN" dirty="0"/>
              <a:t> </a:t>
            </a:r>
          </a:p>
        </p:txBody>
      </p:sp>
      <p:sp>
        <p:nvSpPr>
          <p:cNvPr id="3" name="Content Placeholder 2">
            <a:extLst>
              <a:ext uri="{FF2B5EF4-FFF2-40B4-BE49-F238E27FC236}">
                <a16:creationId xmlns:a16="http://schemas.microsoft.com/office/drawing/2014/main" id="{C3F20E46-6CA4-1033-D705-F175657FF7E2}"/>
              </a:ext>
            </a:extLst>
          </p:cNvPr>
          <p:cNvSpPr>
            <a:spLocks noGrp="1"/>
          </p:cNvSpPr>
          <p:nvPr>
            <p:ph idx="1"/>
          </p:nvPr>
        </p:nvSpPr>
        <p:spPr>
          <a:xfrm>
            <a:off x="1141412" y="1219693"/>
            <a:ext cx="9905999" cy="4959165"/>
          </a:xfrm>
        </p:spPr>
        <p:txBody>
          <a:bodyPr>
            <a:normAutofit fontScale="92500" lnSpcReduction="10000"/>
          </a:bodyPr>
          <a:lstStyle/>
          <a:p>
            <a:pPr marL="0" indent="0">
              <a:lnSpc>
                <a:spcPct val="100000"/>
              </a:lnSpc>
              <a:buNone/>
            </a:pPr>
            <a:r>
              <a:rPr lang="en-US" dirty="0">
                <a:solidFill>
                  <a:schemeClr val="bg1"/>
                </a:solidFill>
                <a:latin typeface="Times New Roman" panose="02020603050405020304" pitchFamily="18" charset="0"/>
                <a:cs typeface="Times New Roman" panose="02020603050405020304" pitchFamily="18" charset="0"/>
              </a:rPr>
              <a:t>Now, we just done factor analysis. We reduce variable into 4 new variables.</a:t>
            </a:r>
          </a:p>
          <a:p>
            <a:pPr marL="0" indent="0">
              <a:lnSpc>
                <a:spcPct val="100000"/>
              </a:lnSpc>
              <a:spcBef>
                <a:spcPts val="0"/>
              </a:spcBef>
              <a:buNone/>
            </a:pPr>
            <a:r>
              <a:rPr lang="en-US" dirty="0">
                <a:solidFill>
                  <a:schemeClr val="bg1"/>
                </a:solidFill>
                <a:latin typeface="Times New Roman" panose="02020603050405020304" pitchFamily="18" charset="0"/>
                <a:cs typeface="Times New Roman" panose="02020603050405020304" pitchFamily="18" charset="0"/>
              </a:rPr>
              <a:t>We going to apply regression on that new variables for prediction.</a:t>
            </a:r>
          </a:p>
          <a:p>
            <a:pPr marL="0" indent="0">
              <a:lnSpc>
                <a:spcPct val="100000"/>
              </a:lnSpc>
              <a:spcBef>
                <a:spcPts val="0"/>
              </a:spcBef>
              <a:buNone/>
            </a:pPr>
            <a:endParaRPr lang="en-US"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dirty="0">
                <a:solidFill>
                  <a:schemeClr val="bg1"/>
                </a:solidFill>
                <a:latin typeface="Times New Roman" panose="02020603050405020304" pitchFamily="18" charset="0"/>
                <a:cs typeface="Times New Roman" panose="02020603050405020304" pitchFamily="18" charset="0"/>
              </a:rPr>
              <a:t>First we have to check the assumption for linear regression are satisfied are not ?</a:t>
            </a:r>
          </a:p>
          <a:p>
            <a:pPr marL="0" indent="0">
              <a:lnSpc>
                <a:spcPct val="100000"/>
              </a:lnSpc>
              <a:spcBef>
                <a:spcPts val="0"/>
              </a:spcBef>
              <a:buNone/>
            </a:pPr>
            <a:endParaRPr lang="en-US"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b="1" dirty="0">
                <a:solidFill>
                  <a:schemeClr val="bg1"/>
                </a:solidFill>
                <a:latin typeface="Times New Roman" panose="02020603050405020304" pitchFamily="18" charset="0"/>
                <a:cs typeface="Times New Roman" panose="02020603050405020304" pitchFamily="18" charset="0"/>
              </a:rPr>
              <a:t>Assumption :</a:t>
            </a:r>
            <a:endParaRPr lang="en-US" dirty="0">
              <a:solidFill>
                <a:schemeClr val="bg1"/>
              </a:solidFill>
              <a:latin typeface="Times New Roman" panose="02020603050405020304" pitchFamily="18" charset="0"/>
              <a:cs typeface="Times New Roman" panose="02020603050405020304" pitchFamily="18" charset="0"/>
            </a:endParaRPr>
          </a:p>
          <a:p>
            <a:pPr>
              <a:lnSpc>
                <a:spcPct val="160000"/>
              </a:lnSpc>
              <a:spcBef>
                <a:spcPts val="0"/>
              </a:spcBef>
              <a:buSzPct val="8100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Independent variables</a:t>
            </a:r>
          </a:p>
          <a:p>
            <a:pPr>
              <a:lnSpc>
                <a:spcPct val="160000"/>
              </a:lnSpc>
              <a:spcBef>
                <a:spcPts val="0"/>
              </a:spcBef>
              <a:buSzPct val="8100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Homoscedasticity</a:t>
            </a:r>
          </a:p>
          <a:p>
            <a:pPr>
              <a:lnSpc>
                <a:spcPct val="160000"/>
              </a:lnSpc>
              <a:spcBef>
                <a:spcPts val="0"/>
              </a:spcBef>
              <a:buSzPct val="8100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Normality</a:t>
            </a:r>
          </a:p>
          <a:p>
            <a:pPr>
              <a:lnSpc>
                <a:spcPct val="160000"/>
              </a:lnSpc>
              <a:spcBef>
                <a:spcPts val="0"/>
              </a:spcBef>
              <a:buSzPct val="8100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Linearity</a:t>
            </a:r>
          </a:p>
          <a:p>
            <a:pPr>
              <a:lnSpc>
                <a:spcPct val="160000"/>
              </a:lnSpc>
              <a:spcBef>
                <a:spcPts val="0"/>
              </a:spcBef>
              <a:buSzPct val="8100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Multicollinearity</a:t>
            </a:r>
          </a:p>
          <a:p>
            <a:pPr>
              <a:lnSpc>
                <a:spcPct val="160000"/>
              </a:lnSpc>
              <a:spcBef>
                <a:spcPts val="0"/>
              </a:spcBef>
              <a:buSzPct val="8100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Correlation matrix</a:t>
            </a:r>
          </a:p>
          <a:p>
            <a:pPr marL="0" indent="0">
              <a:lnSpc>
                <a:spcPct val="100000"/>
              </a:lnSpc>
              <a:spcBef>
                <a:spcPts val="0"/>
              </a:spcBef>
              <a:buNone/>
            </a:pPr>
            <a:endParaRPr lang="en-US" dirty="0">
              <a:solidFill>
                <a:schemeClr val="bg1"/>
              </a:solidFill>
              <a:latin typeface="Times New Roman" panose="02020603050405020304" pitchFamily="18" charset="0"/>
              <a:cs typeface="Times New Roman" panose="02020603050405020304" pitchFamily="18" charset="0"/>
            </a:endParaRPr>
          </a:p>
          <a:p>
            <a:pPr>
              <a:lnSpc>
                <a:spcPct val="100000"/>
              </a:lnSpc>
              <a:spcBef>
                <a:spcPts val="0"/>
              </a:spcBef>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0701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20FDE-5FD7-3507-E663-91576335549A}"/>
              </a:ext>
            </a:extLst>
          </p:cNvPr>
          <p:cNvSpPr>
            <a:spLocks noGrp="1"/>
          </p:cNvSpPr>
          <p:nvPr>
            <p:ph type="title"/>
          </p:nvPr>
        </p:nvSpPr>
        <p:spPr/>
        <p:txBody>
          <a:bodyPr/>
          <a:lstStyle/>
          <a:p>
            <a:r>
              <a:rPr lang="en-IN" dirty="0">
                <a:solidFill>
                  <a:schemeClr val="bg1"/>
                </a:solidFill>
                <a:latin typeface="Times New Roman" panose="02020603050405020304" pitchFamily="18" charset="0"/>
                <a:cs typeface="Times New Roman" panose="02020603050405020304" pitchFamily="18" charset="0"/>
              </a:rPr>
              <a:t>HOMOSCADESTISITY :-</a:t>
            </a:r>
          </a:p>
        </p:txBody>
      </p:sp>
      <p:pic>
        <p:nvPicPr>
          <p:cNvPr id="4" name="Content Placeholder 3">
            <a:extLst>
              <a:ext uri="{FF2B5EF4-FFF2-40B4-BE49-F238E27FC236}">
                <a16:creationId xmlns:a16="http://schemas.microsoft.com/office/drawing/2014/main" id="{9223F324-900D-D2B6-47F5-51412AF5B0B1}"/>
              </a:ext>
            </a:extLst>
          </p:cNvPr>
          <p:cNvPicPr>
            <a:picLocks noGrp="1" noChangeAspect="1"/>
          </p:cNvPicPr>
          <p:nvPr>
            <p:ph idx="1"/>
          </p:nvPr>
        </p:nvPicPr>
        <p:blipFill>
          <a:blip r:embed="rId2"/>
          <a:stretch>
            <a:fillRect/>
          </a:stretch>
        </p:blipFill>
        <p:spPr>
          <a:xfrm>
            <a:off x="1310528" y="1751648"/>
            <a:ext cx="5892912" cy="4547682"/>
          </a:xfrm>
          <a:prstGeom prst="rect">
            <a:avLst/>
          </a:prstGeom>
        </p:spPr>
      </p:pic>
      <p:sp>
        <p:nvSpPr>
          <p:cNvPr id="3" name="TextBox 2">
            <a:extLst>
              <a:ext uri="{FF2B5EF4-FFF2-40B4-BE49-F238E27FC236}">
                <a16:creationId xmlns:a16="http://schemas.microsoft.com/office/drawing/2014/main" id="{FD283D94-57F3-F435-F0AF-4E1BA9BC9672}"/>
              </a:ext>
            </a:extLst>
          </p:cNvPr>
          <p:cNvSpPr txBox="1"/>
          <p:nvPr/>
        </p:nvSpPr>
        <p:spPr>
          <a:xfrm>
            <a:off x="7465508" y="2459860"/>
            <a:ext cx="3319835" cy="286232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Homoscedastic (also spelled "homoscedastic") refers to a condition in which the variance of the</a:t>
            </a:r>
          </a:p>
          <a:p>
            <a:pPr algn="ctr"/>
            <a:r>
              <a:rPr lang="en-US" dirty="0">
                <a:solidFill>
                  <a:schemeClr val="bg1"/>
                </a:solidFill>
                <a:latin typeface="Times New Roman" panose="02020603050405020304" pitchFamily="18" charset="0"/>
                <a:cs typeface="Times New Roman" panose="02020603050405020304" pitchFamily="18" charset="0"/>
              </a:rPr>
              <a:t>residual, or error term, in a regression model is constant.</a:t>
            </a:r>
          </a:p>
          <a:p>
            <a:pPr algn="ctr"/>
            <a:r>
              <a:rPr lang="en-US" dirty="0">
                <a:solidFill>
                  <a:schemeClr val="bg1"/>
                </a:solidFill>
                <a:latin typeface="Times New Roman" panose="02020603050405020304" pitchFamily="18" charset="0"/>
                <a:cs typeface="Times New Roman" panose="02020603050405020304" pitchFamily="18" charset="0"/>
              </a:rPr>
              <a:t>Above, diagram we clearly see that they have equal variance. So, homoscedasticity is present in data</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126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B0DE-3B8A-3994-8F52-FAE2CE2932E6}"/>
              </a:ext>
            </a:extLst>
          </p:cNvPr>
          <p:cNvSpPr>
            <a:spLocks noGrp="1"/>
          </p:cNvSpPr>
          <p:nvPr>
            <p:ph type="title"/>
          </p:nvPr>
        </p:nvSpPr>
        <p:spPr/>
        <p:txBody>
          <a:bodyPr/>
          <a:lstStyle/>
          <a:p>
            <a:r>
              <a:rPr lang="en-IN" dirty="0">
                <a:solidFill>
                  <a:schemeClr val="bg1"/>
                </a:solidFill>
                <a:latin typeface="Times New Roman" panose="02020603050405020304" pitchFamily="18" charset="0"/>
                <a:cs typeface="Times New Roman" panose="02020603050405020304" pitchFamily="18" charset="0"/>
              </a:rPr>
              <a:t>NORMALITY :-</a:t>
            </a:r>
          </a:p>
        </p:txBody>
      </p:sp>
      <p:pic>
        <p:nvPicPr>
          <p:cNvPr id="3" name="Picture 2">
            <a:extLst>
              <a:ext uri="{FF2B5EF4-FFF2-40B4-BE49-F238E27FC236}">
                <a16:creationId xmlns:a16="http://schemas.microsoft.com/office/drawing/2014/main" id="{424575D6-7185-91B7-2D1F-D096B3F24C52}"/>
              </a:ext>
            </a:extLst>
          </p:cNvPr>
          <p:cNvPicPr>
            <a:picLocks noChangeAspect="1"/>
          </p:cNvPicPr>
          <p:nvPr/>
        </p:nvPicPr>
        <p:blipFill>
          <a:blip r:embed="rId2"/>
          <a:stretch>
            <a:fillRect/>
          </a:stretch>
        </p:blipFill>
        <p:spPr>
          <a:xfrm>
            <a:off x="1272222" y="1895157"/>
            <a:ext cx="5400675" cy="4124325"/>
          </a:xfrm>
          <a:prstGeom prst="rect">
            <a:avLst/>
          </a:prstGeom>
        </p:spPr>
      </p:pic>
      <p:sp>
        <p:nvSpPr>
          <p:cNvPr id="5" name="TextBox 4">
            <a:extLst>
              <a:ext uri="{FF2B5EF4-FFF2-40B4-BE49-F238E27FC236}">
                <a16:creationId xmlns:a16="http://schemas.microsoft.com/office/drawing/2014/main" id="{62FAA182-2D2E-CF5A-7C6A-0BE399610DA7}"/>
              </a:ext>
            </a:extLst>
          </p:cNvPr>
          <p:cNvSpPr txBox="1"/>
          <p:nvPr/>
        </p:nvSpPr>
        <p:spPr>
          <a:xfrm>
            <a:off x="7117976" y="1819835"/>
            <a:ext cx="3334871" cy="1754326"/>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Residuals in Linear Regression are the difference between the actual value and the predicted value.</a:t>
            </a:r>
          </a:p>
          <a:p>
            <a:r>
              <a:rPr lang="en-US" dirty="0">
                <a:solidFill>
                  <a:schemeClr val="bg1"/>
                </a:solidFill>
                <a:latin typeface="Times New Roman" panose="02020603050405020304" pitchFamily="18" charset="0"/>
                <a:cs typeface="Times New Roman" panose="02020603050405020304" pitchFamily="18" charset="0"/>
              </a:rPr>
              <a:t>here we clearly see that the residuals are normally distributed</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2733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0FC8E-5AEF-1E54-A3B3-FFB1B0B8BB11}"/>
              </a:ext>
            </a:extLst>
          </p:cNvPr>
          <p:cNvSpPr>
            <a:spLocks noGrp="1"/>
          </p:cNvSpPr>
          <p:nvPr>
            <p:ph type="title"/>
          </p:nvPr>
        </p:nvSpPr>
        <p:spPr/>
        <p:txBody>
          <a:bodyPr/>
          <a:lstStyle/>
          <a:p>
            <a:r>
              <a:rPr lang="en-IN" dirty="0">
                <a:solidFill>
                  <a:schemeClr val="bg1"/>
                </a:solidFill>
                <a:latin typeface="Times New Roman" panose="02020603050405020304" pitchFamily="18" charset="0"/>
                <a:cs typeface="Times New Roman" panose="02020603050405020304" pitchFamily="18" charset="0"/>
              </a:rPr>
              <a:t>LINEARITY :-</a:t>
            </a:r>
          </a:p>
        </p:txBody>
      </p:sp>
      <p:pic>
        <p:nvPicPr>
          <p:cNvPr id="3" name="Picture 2">
            <a:extLst>
              <a:ext uri="{FF2B5EF4-FFF2-40B4-BE49-F238E27FC236}">
                <a16:creationId xmlns:a16="http://schemas.microsoft.com/office/drawing/2014/main" id="{26856390-4D5C-10FC-B5A9-3173925D45D8}"/>
              </a:ext>
            </a:extLst>
          </p:cNvPr>
          <p:cNvPicPr>
            <a:picLocks noChangeAspect="1"/>
          </p:cNvPicPr>
          <p:nvPr/>
        </p:nvPicPr>
        <p:blipFill>
          <a:blip r:embed="rId2"/>
          <a:stretch>
            <a:fillRect/>
          </a:stretch>
        </p:blipFill>
        <p:spPr>
          <a:xfrm>
            <a:off x="1268412" y="1810067"/>
            <a:ext cx="5591175" cy="4314825"/>
          </a:xfrm>
          <a:prstGeom prst="rect">
            <a:avLst/>
          </a:prstGeom>
        </p:spPr>
      </p:pic>
      <p:sp>
        <p:nvSpPr>
          <p:cNvPr id="4" name="TextBox 3">
            <a:extLst>
              <a:ext uri="{FF2B5EF4-FFF2-40B4-BE49-F238E27FC236}">
                <a16:creationId xmlns:a16="http://schemas.microsoft.com/office/drawing/2014/main" id="{34DE5D8B-C7CA-4C6B-89C3-7D31CE7EE071}"/>
              </a:ext>
            </a:extLst>
          </p:cNvPr>
          <p:cNvSpPr txBox="1"/>
          <p:nvPr/>
        </p:nvSpPr>
        <p:spPr>
          <a:xfrm>
            <a:off x="7153834" y="1792138"/>
            <a:ext cx="4168589" cy="2585323"/>
          </a:xfrm>
          <a:prstGeom prst="rect">
            <a:avLst/>
          </a:prstGeom>
          <a:noFill/>
        </p:spPr>
        <p:txBody>
          <a:bodyPr wrap="square" rtlCol="0">
            <a:spAutoFit/>
          </a:bodyPr>
          <a:lstStyle/>
          <a:p>
            <a:pPr algn="ctr"/>
            <a:r>
              <a:rPr lang="en-US" sz="1800" dirty="0">
                <a:solidFill>
                  <a:schemeClr val="bg1"/>
                </a:solidFill>
                <a:latin typeface="Times New Roman" panose="02020603050405020304" pitchFamily="18" charset="0"/>
                <a:cs typeface="Times New Roman" panose="02020603050405020304" pitchFamily="18" charset="0"/>
              </a:rPr>
              <a:t>We can check the linearity of the data by looking at the Residual vs Fitted</a:t>
            </a:r>
          </a:p>
          <a:p>
            <a:pPr algn="ctr"/>
            <a:r>
              <a:rPr lang="en-US" sz="1800" dirty="0">
                <a:solidFill>
                  <a:schemeClr val="bg1"/>
                </a:solidFill>
                <a:latin typeface="Times New Roman" panose="02020603050405020304" pitchFamily="18" charset="0"/>
                <a:cs typeface="Times New Roman" panose="02020603050405020304" pitchFamily="18" charset="0"/>
              </a:rPr>
              <a:t>plot. Ideally, this plot would not have a pattern where the red line (Lowes</a:t>
            </a:r>
          </a:p>
          <a:p>
            <a:pPr algn="ctr"/>
            <a:r>
              <a:rPr lang="en-US" sz="1800" dirty="0">
                <a:solidFill>
                  <a:schemeClr val="bg1"/>
                </a:solidFill>
                <a:latin typeface="Times New Roman" panose="02020603050405020304" pitchFamily="18" charset="0"/>
                <a:cs typeface="Times New Roman" panose="02020603050405020304" pitchFamily="18" charset="0"/>
              </a:rPr>
              <a:t>smoother) is approximately horizontal at zero. In the above plot we can see</a:t>
            </a:r>
          </a:p>
          <a:p>
            <a:pPr algn="ctr"/>
            <a:r>
              <a:rPr lang="en-US" sz="1800" dirty="0">
                <a:solidFill>
                  <a:schemeClr val="bg1"/>
                </a:solidFill>
                <a:latin typeface="Times New Roman" panose="02020603050405020304" pitchFamily="18" charset="0"/>
                <a:cs typeface="Times New Roman" panose="02020603050405020304" pitchFamily="18" charset="0"/>
              </a:rPr>
              <a:t>that there is a clear pattern in the residual plot</a:t>
            </a:r>
            <a:r>
              <a:rPr lang="en-US" sz="1600" dirty="0">
                <a:solidFill>
                  <a:schemeClr val="bg1"/>
                </a:solidFill>
                <a:latin typeface="Times New Roman" panose="02020603050405020304" pitchFamily="18" charset="0"/>
                <a:cs typeface="Times New Roman" panose="02020603050405020304" pitchFamily="18" charset="0"/>
              </a:rPr>
              <a:t>.</a:t>
            </a:r>
            <a:endParaRPr lang="en-IN" sz="16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0303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0127E-D6F8-A530-5917-57DB0181B1D3}"/>
              </a:ext>
            </a:extLst>
          </p:cNvPr>
          <p:cNvSpPr>
            <a:spLocks noGrp="1"/>
          </p:cNvSpPr>
          <p:nvPr>
            <p:ph type="title"/>
          </p:nvPr>
        </p:nvSpPr>
        <p:spPr/>
        <p:txBody>
          <a:bodyPr/>
          <a:lstStyle/>
          <a:p>
            <a:r>
              <a:rPr lang="en-IN" dirty="0">
                <a:solidFill>
                  <a:schemeClr val="bg1"/>
                </a:solidFill>
                <a:latin typeface="Times New Roman" panose="02020603050405020304" pitchFamily="18" charset="0"/>
                <a:cs typeface="Times New Roman" panose="02020603050405020304" pitchFamily="18" charset="0"/>
              </a:rPr>
              <a:t>Correlation matrix :-</a:t>
            </a:r>
          </a:p>
        </p:txBody>
      </p:sp>
      <p:pic>
        <p:nvPicPr>
          <p:cNvPr id="3" name="Picture 2">
            <a:extLst>
              <a:ext uri="{FF2B5EF4-FFF2-40B4-BE49-F238E27FC236}">
                <a16:creationId xmlns:a16="http://schemas.microsoft.com/office/drawing/2014/main" id="{5AD97C64-8651-945C-1254-BCA66AF5646F}"/>
              </a:ext>
            </a:extLst>
          </p:cNvPr>
          <p:cNvPicPr>
            <a:picLocks noChangeAspect="1"/>
          </p:cNvPicPr>
          <p:nvPr/>
        </p:nvPicPr>
        <p:blipFill>
          <a:blip r:embed="rId2"/>
          <a:stretch>
            <a:fillRect/>
          </a:stretch>
        </p:blipFill>
        <p:spPr>
          <a:xfrm>
            <a:off x="1282700" y="1668462"/>
            <a:ext cx="5867400" cy="4943475"/>
          </a:xfrm>
          <a:prstGeom prst="rect">
            <a:avLst/>
          </a:prstGeom>
        </p:spPr>
      </p:pic>
      <p:sp>
        <p:nvSpPr>
          <p:cNvPr id="4" name="TextBox 3">
            <a:extLst>
              <a:ext uri="{FF2B5EF4-FFF2-40B4-BE49-F238E27FC236}">
                <a16:creationId xmlns:a16="http://schemas.microsoft.com/office/drawing/2014/main" id="{CAE99F69-3BF6-368B-81FE-E0945E224790}"/>
              </a:ext>
            </a:extLst>
          </p:cNvPr>
          <p:cNvSpPr txBox="1"/>
          <p:nvPr/>
        </p:nvSpPr>
        <p:spPr>
          <a:xfrm>
            <a:off x="8220635" y="2097088"/>
            <a:ext cx="3056965" cy="1200329"/>
          </a:xfrm>
          <a:prstGeom prst="rect">
            <a:avLst/>
          </a:prstGeom>
          <a:noFill/>
        </p:spPr>
        <p:txBody>
          <a:bodyPr wrap="square" rtlCol="0">
            <a:spAutoFit/>
          </a:bodyPr>
          <a:lstStyle/>
          <a:p>
            <a:r>
              <a:rPr lang="en-IN" dirty="0">
                <a:solidFill>
                  <a:schemeClr val="bg1"/>
                </a:solidFill>
              </a:rPr>
              <a:t>There is no multicollinearity is present in our data. Because there is no high correlation between the variables. </a:t>
            </a:r>
          </a:p>
        </p:txBody>
      </p:sp>
    </p:spTree>
    <p:extLst>
      <p:ext uri="{BB962C8B-B14F-4D97-AF65-F5344CB8AC3E}">
        <p14:creationId xmlns:p14="http://schemas.microsoft.com/office/powerpoint/2010/main" val="334757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4F11B1F2-D09A-4697-442C-0DFFEF939A44}"/>
                  </a:ext>
                </a:extLst>
              </p:cNvPr>
              <p:cNvGraphicFramePr>
                <a:graphicFrameLocks noChangeAspect="1"/>
              </p:cNvGraphicFramePr>
              <p:nvPr>
                <p:extLst>
                  <p:ext uri="{D42A27DB-BD31-4B8C-83A1-F6EECF244321}">
                    <p14:modId xmlns:p14="http://schemas.microsoft.com/office/powerpoint/2010/main" val="3393378930"/>
                  </p:ext>
                </p:extLst>
              </p:nvPr>
            </p:nvGraphicFramePr>
            <p:xfrm>
              <a:off x="7953396" y="4314092"/>
              <a:ext cx="3828295" cy="1068677"/>
            </p:xfrm>
            <a:graphic>
              <a:graphicData uri="http://schemas.microsoft.com/office/drawing/2017/model3d">
                <am3d:model3d r:embed="rId2">
                  <am3d:spPr>
                    <a:xfrm>
                      <a:off x="0" y="0"/>
                      <a:ext cx="3828295" cy="1068677"/>
                    </a:xfrm>
                    <a:prstGeom prst="rect">
                      <a:avLst/>
                    </a:prstGeom>
                    <a:effectLst>
                      <a:glow>
                        <a:schemeClr val="bg1"/>
                      </a:glow>
                      <a:softEdge rad="0"/>
                    </a:effectLst>
                  </am3d:spPr>
                  <am3d:camera>
                    <am3d:pos x="0" y="0" z="67125666"/>
                    <am3d:up dx="0" dy="36000000" dz="0"/>
                    <am3d:lookAt x="0" y="0" z="0"/>
                    <am3d:perspective fov="2700000"/>
                  </am3d:camera>
                  <am3d:trans>
                    <am3d:meterPerModelUnit n="59981" d="1000000"/>
                    <am3d:preTrans dx="1834594" dy="7102187" dz="2844849"/>
                    <am3d:scale>
                      <am3d:sx n="1000000" d="1000000"/>
                      <am3d:sy n="1000000" d="1000000"/>
                      <am3d:sz n="1000000" d="1000000"/>
                    </am3d:scale>
                    <am3d:rot ax="-20771" ay="1961412" az="10788840"/>
                    <am3d:postTrans dx="0" dy="0" dz="0"/>
                  </am3d:trans>
                  <am3d:raster rName="Office3DRenderer" rVer="16.0.8326">
                    <am3d:blip r:embed="rId3"/>
                  </am3d:raster>
                  <am3d:objViewport viewportSz="5478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4F11B1F2-D09A-4697-442C-0DFFEF939A44}"/>
                  </a:ext>
                </a:extLst>
              </p:cNvPr>
              <p:cNvPicPr>
                <a:picLocks noGrp="1" noRot="1" noChangeAspect="1" noMove="1" noResize="1" noEditPoints="1" noAdjustHandles="1" noChangeArrowheads="1" noChangeShapeType="1" noCrop="1"/>
              </p:cNvPicPr>
              <p:nvPr/>
            </p:nvPicPr>
            <p:blipFill>
              <a:blip r:embed="rId3"/>
              <a:stretch>
                <a:fillRect/>
              </a:stretch>
            </p:blipFill>
            <p:spPr>
              <a:xfrm>
                <a:off x="7953396" y="4314092"/>
                <a:ext cx="3828295" cy="1068677"/>
              </a:xfrm>
              <a:prstGeom prst="rect">
                <a:avLst/>
              </a:prstGeom>
              <a:effectLst>
                <a:glow>
                  <a:schemeClr val="bg1"/>
                </a:glow>
                <a:softEdge rad="0"/>
              </a:effectLst>
            </p:spPr>
          </p:pic>
        </mc:Fallback>
      </mc:AlternateContent>
      <mc:AlternateContent xmlns:mc="http://schemas.openxmlformats.org/markup-compatibility/2006">
        <mc:Choice xmlns:am3d="http://schemas.microsoft.com/office/drawing/2017/model3d" Requires="am3d">
          <p:graphicFrame>
            <p:nvGraphicFramePr>
              <p:cNvPr id="3" name="3D Model 2" descr="Surface Laptop - Cobalt Blue">
                <a:extLst>
                  <a:ext uri="{FF2B5EF4-FFF2-40B4-BE49-F238E27FC236}">
                    <a16:creationId xmlns:a16="http://schemas.microsoft.com/office/drawing/2014/main" id="{72CD8B87-2F3A-C4D3-0CAC-2794DC68F2A5}"/>
                  </a:ext>
                </a:extLst>
              </p:cNvPr>
              <p:cNvGraphicFramePr>
                <a:graphicFrameLocks noChangeAspect="1"/>
              </p:cNvGraphicFramePr>
              <p:nvPr>
                <p:extLst>
                  <p:ext uri="{D42A27DB-BD31-4B8C-83A1-F6EECF244321}">
                    <p14:modId xmlns:p14="http://schemas.microsoft.com/office/powerpoint/2010/main" val="3149250113"/>
                  </p:ext>
                </p:extLst>
              </p:nvPr>
            </p:nvGraphicFramePr>
            <p:xfrm>
              <a:off x="7132893" y="1045420"/>
              <a:ext cx="4966684" cy="3254035"/>
            </p:xfrm>
            <a:graphic>
              <a:graphicData uri="http://schemas.microsoft.com/office/drawing/2017/model3d">
                <am3d:model3d r:embed="rId4">
                  <am3d:spPr>
                    <a:xfrm>
                      <a:off x="0" y="0"/>
                      <a:ext cx="4966684" cy="3254035"/>
                    </a:xfrm>
                    <a:prstGeom prst="rect">
                      <a:avLst/>
                    </a:prstGeom>
                    <a:effectLst/>
                  </am3d:spPr>
                  <am3d:camera>
                    <am3d:pos x="0" y="0" z="63892634"/>
                    <am3d:up dx="0" dy="36000000" dz="0"/>
                    <am3d:lookAt x="0" y="0" z="0"/>
                    <am3d:perspective fov="2700000"/>
                  </am3d:camera>
                  <am3d:trans>
                    <am3d:meterPerModelUnit n="2762623" d="1000000"/>
                    <am3d:preTrans dx="336127" dy="-7631894" dz="337023"/>
                    <am3d:scale>
                      <am3d:sx n="1000000" d="1000000"/>
                      <am3d:sy n="1000000" d="1000000"/>
                      <am3d:sz n="1000000" d="1000000"/>
                    </am3d:scale>
                    <am3d:rot ax="527908" ay="1511525" az="226166"/>
                    <am3d:postTrans dx="0" dy="0" dz="0"/>
                  </am3d:trans>
                  <am3d:raster rName="Office3DRenderer" rVer="16.0.8326">
                    <am3d:blip r:embed="rId5"/>
                  </am3d:raster>
                  <am3d:objViewport viewportSz="53853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Cobalt Blue">
                <a:extLst>
                  <a:ext uri="{FF2B5EF4-FFF2-40B4-BE49-F238E27FC236}">
                    <a16:creationId xmlns:a16="http://schemas.microsoft.com/office/drawing/2014/main" id="{72CD8B87-2F3A-C4D3-0CAC-2794DC68F2A5}"/>
                  </a:ext>
                </a:extLst>
              </p:cNvPr>
              <p:cNvPicPr>
                <a:picLocks noGrp="1" noRot="1" noChangeAspect="1" noMove="1" noResize="1" noEditPoints="1" noAdjustHandles="1" noChangeArrowheads="1" noChangeShapeType="1" noCrop="1"/>
              </p:cNvPicPr>
              <p:nvPr/>
            </p:nvPicPr>
            <p:blipFill>
              <a:blip r:embed="rId5"/>
              <a:stretch>
                <a:fillRect/>
              </a:stretch>
            </p:blipFill>
            <p:spPr>
              <a:xfrm>
                <a:off x="7132893" y="1045420"/>
                <a:ext cx="4966684" cy="3254035"/>
              </a:xfrm>
              <a:prstGeom prst="rect">
                <a:avLst/>
              </a:prstGeom>
              <a:effectLst/>
            </p:spPr>
          </p:pic>
        </mc:Fallback>
      </mc:AlternateContent>
      <p:sp>
        <p:nvSpPr>
          <p:cNvPr id="4" name="TextBox 3">
            <a:extLst>
              <a:ext uri="{FF2B5EF4-FFF2-40B4-BE49-F238E27FC236}">
                <a16:creationId xmlns:a16="http://schemas.microsoft.com/office/drawing/2014/main" id="{42EF63B2-7708-67F8-B808-8ED157B9CBD9}"/>
              </a:ext>
            </a:extLst>
          </p:cNvPr>
          <p:cNvSpPr txBox="1"/>
          <p:nvPr/>
        </p:nvSpPr>
        <p:spPr>
          <a:xfrm>
            <a:off x="1465518" y="418823"/>
            <a:ext cx="5667375" cy="1692771"/>
          </a:xfrm>
          <a:prstGeom prst="rect">
            <a:avLst/>
          </a:prstGeom>
          <a:noFill/>
        </p:spPr>
        <p:txBody>
          <a:bodyPr wrap="square" rtlCol="0">
            <a:spAutoFit/>
          </a:bodyPr>
          <a:lstStyle/>
          <a:p>
            <a:r>
              <a:rPr lang="en-US" sz="4800" b="1" dirty="0">
                <a:solidFill>
                  <a:schemeClr val="bg1">
                    <a:lumMod val="95000"/>
                    <a:lumOff val="5000"/>
                  </a:schemeClr>
                </a:solidFill>
                <a:latin typeface="Times New Roman" panose="02020603050405020304" pitchFamily="18" charset="0"/>
                <a:cs typeface="Times New Roman" panose="02020603050405020304" pitchFamily="18" charset="0"/>
              </a:rPr>
              <a:t>CONTENT</a:t>
            </a:r>
            <a:r>
              <a:rPr lang="en-US" sz="4000" b="1" dirty="0">
                <a:solidFill>
                  <a:schemeClr val="bg1">
                    <a:lumMod val="95000"/>
                    <a:lumOff val="5000"/>
                  </a:schemeClr>
                </a:solidFill>
                <a:latin typeface="Times New Roman" panose="02020603050405020304" pitchFamily="18" charset="0"/>
                <a:cs typeface="Times New Roman" panose="02020603050405020304" pitchFamily="18" charset="0"/>
              </a:rPr>
              <a:t> </a:t>
            </a:r>
          </a:p>
          <a:p>
            <a:endParaRPr lang="en-US" sz="2800" b="1"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US" sz="2800"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766BA7A-EDE7-82D7-99A7-EB994A88CBF0}"/>
              </a:ext>
            </a:extLst>
          </p:cNvPr>
          <p:cNvSpPr txBox="1"/>
          <p:nvPr/>
        </p:nvSpPr>
        <p:spPr>
          <a:xfrm>
            <a:off x="1465518" y="1535836"/>
            <a:ext cx="5095783" cy="4955203"/>
          </a:xfrm>
          <a:prstGeom prst="rect">
            <a:avLst/>
          </a:prstGeom>
          <a:noFill/>
        </p:spPr>
        <p:txBody>
          <a:bodyPr wrap="square" rtlCol="0">
            <a:spAutoFit/>
          </a:bodyPr>
          <a:lstStyle/>
          <a:p>
            <a:pPr marL="457200" indent="-4572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Introduction</a:t>
            </a:r>
          </a:p>
          <a:p>
            <a:pPr marL="457200" indent="-4572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Objective</a:t>
            </a:r>
          </a:p>
          <a:p>
            <a:pPr marL="457200" indent="-4572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Methodology</a:t>
            </a:r>
          </a:p>
          <a:p>
            <a:pPr marL="457200" indent="-4572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Data source &amp; visualization </a:t>
            </a:r>
          </a:p>
          <a:p>
            <a:pPr marL="457200" indent="-4572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Statistical Analysis</a:t>
            </a:r>
          </a:p>
          <a:p>
            <a:pPr marL="457200" indent="-4572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Conclusion</a:t>
            </a:r>
          </a:p>
          <a:p>
            <a:pPr marL="457200" indent="-457200">
              <a:buFont typeface="Wingdings" panose="05000000000000000000" pitchFamily="2" charset="2"/>
              <a:buChar char="Ø"/>
            </a:pPr>
            <a:endParaRPr lang="en-US" sz="3200" b="1"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IN"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732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3"/>
                                        </p:tgtEl>
                                        <p:attrNameLst>
                                          <p:attrName>3d.view.rotation.y</p:attrName>
                                        </p:attrNameLst>
                                      </p:cBhvr>
                                    </p:animRot>
                                  </p:childTnLst>
                                </p:cTn>
                              </p:par>
                              <p:par>
                                <p:cTn id="7" presetID="37" presetClass="emph" presetSubtype="256" repeatCount="indefinite" fill="hold" nodeType="withEffect">
                                  <p:stCondLst>
                                    <p:cond delay="0"/>
                                  </p:stCondLst>
                                  <p:childTnLst>
                                    <p:animRot by="-21600000">
                                      <p:cBhvr>
                                        <p:cTn id="8"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C6D9-86FD-374E-07E2-199D8738755A}"/>
              </a:ext>
            </a:extLst>
          </p:cNvPr>
          <p:cNvSpPr>
            <a:spLocks noGrp="1"/>
          </p:cNvSpPr>
          <p:nvPr>
            <p:ph type="title"/>
          </p:nvPr>
        </p:nvSpPr>
        <p:spPr>
          <a:xfrm>
            <a:off x="1141413" y="618518"/>
            <a:ext cx="9905998" cy="935962"/>
          </a:xfrm>
        </p:spPr>
        <p:txBody>
          <a:bodyPr>
            <a:normAutofit/>
          </a:bodyPr>
          <a:lstStyle/>
          <a:p>
            <a:r>
              <a:rPr lang="en-IN" sz="2400" dirty="0">
                <a:solidFill>
                  <a:schemeClr val="bg1"/>
                </a:solidFill>
                <a:latin typeface="Times New Roman" panose="02020603050405020304" pitchFamily="18" charset="0"/>
                <a:cs typeface="Times New Roman" panose="02020603050405020304" pitchFamily="18" charset="0"/>
              </a:rPr>
              <a:t>Here, our all assumptions are satisfied now we applying linear regression on our new dataset (factor score)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DAE28A-44F8-5305-3EAB-0E492F5EC565}"/>
                  </a:ext>
                </a:extLst>
              </p:cNvPr>
              <p:cNvSpPr txBox="1"/>
              <p:nvPr/>
            </p:nvSpPr>
            <p:spPr>
              <a:xfrm>
                <a:off x="1141413" y="1747520"/>
                <a:ext cx="9905998" cy="2000548"/>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General linear model :</a:t>
                </a:r>
              </a:p>
              <a:p>
                <a:endParaRPr lang="en-IN" sz="2000" dirty="0">
                  <a:solidFill>
                    <a:schemeClr val="bg1"/>
                  </a:solidFill>
                  <a:latin typeface="Times New Roman" panose="02020603050405020304" pitchFamily="18" charset="0"/>
                  <a:cs typeface="Times New Roman" panose="02020603050405020304" pitchFamily="18" charset="0"/>
                </a:endParaRPr>
              </a:p>
              <a:p>
                <a:r>
                  <a:rPr lang="en-IN" sz="2000" b="0" i="0" dirty="0" err="1">
                    <a:solidFill>
                      <a:srgbClr val="000000"/>
                    </a:solidFill>
                    <a:effectLst/>
                    <a:latin typeface="MJXc-TeX-math-I"/>
                  </a:rPr>
                  <a:t>yi</a:t>
                </a:r>
                <a:r>
                  <a:rPr lang="en-IN" sz="2000" b="0" i="0" dirty="0">
                    <a:solidFill>
                      <a:srgbClr val="000000"/>
                    </a:solidFill>
                    <a:effectLst/>
                    <a:latin typeface="MJXc-TeX-main-R"/>
                  </a:rPr>
                  <a:t>=</a:t>
                </a:r>
                <a:r>
                  <a:rPr lang="el-GR" sz="2000" b="0" i="0" dirty="0">
                    <a:solidFill>
                      <a:srgbClr val="000000"/>
                    </a:solidFill>
                    <a:effectLst/>
                    <a:latin typeface="MJXc-TeX-math-I"/>
                  </a:rPr>
                  <a:t>β</a:t>
                </a:r>
                <a:r>
                  <a:rPr lang="el-GR" sz="2000" b="0" i="0" dirty="0">
                    <a:solidFill>
                      <a:srgbClr val="000000"/>
                    </a:solidFill>
                    <a:effectLst/>
                    <a:latin typeface="MJXc-TeX-main-R"/>
                  </a:rPr>
                  <a:t>0+</a:t>
                </a:r>
                <a:r>
                  <a:rPr lang="el-GR" sz="2000" b="0" i="0" dirty="0">
                    <a:solidFill>
                      <a:srgbClr val="000000"/>
                    </a:solidFill>
                    <a:effectLst/>
                    <a:latin typeface="MJXc-TeX-math-I"/>
                  </a:rPr>
                  <a:t>β</a:t>
                </a:r>
                <a:r>
                  <a:rPr lang="el-GR" sz="2000" b="0" i="0" dirty="0">
                    <a:solidFill>
                      <a:srgbClr val="000000"/>
                    </a:solidFill>
                    <a:effectLst/>
                    <a:latin typeface="MJXc-TeX-main-R"/>
                  </a:rPr>
                  <a:t>1</a:t>
                </a:r>
                <a:r>
                  <a:rPr lang="en-IN" sz="2000" b="0" i="0" dirty="0">
                    <a:solidFill>
                      <a:srgbClr val="000000"/>
                    </a:solidFill>
                    <a:effectLst/>
                    <a:latin typeface="MJXc-TeX-math-I"/>
                  </a:rPr>
                  <a:t>xi</a:t>
                </a:r>
                <a:r>
                  <a:rPr lang="en-IN" sz="2000" b="0" i="0" dirty="0">
                    <a:solidFill>
                      <a:srgbClr val="000000"/>
                    </a:solidFill>
                    <a:effectLst/>
                    <a:latin typeface="MJXc-TeX-main-R"/>
                  </a:rPr>
                  <a:t>,1+</a:t>
                </a:r>
                <a:r>
                  <a:rPr lang="el-GR" sz="2000" b="0" i="0" dirty="0">
                    <a:solidFill>
                      <a:srgbClr val="000000"/>
                    </a:solidFill>
                    <a:effectLst/>
                    <a:latin typeface="MJXc-TeX-math-I"/>
                  </a:rPr>
                  <a:t>β</a:t>
                </a:r>
                <a:r>
                  <a:rPr lang="el-GR" sz="2000" b="0" i="0" dirty="0">
                    <a:solidFill>
                      <a:srgbClr val="000000"/>
                    </a:solidFill>
                    <a:effectLst/>
                    <a:latin typeface="MJXc-TeX-main-R"/>
                  </a:rPr>
                  <a:t>2</a:t>
                </a:r>
                <a:r>
                  <a:rPr lang="en-IN" sz="2000" b="0" i="0" dirty="0">
                    <a:solidFill>
                      <a:srgbClr val="000000"/>
                    </a:solidFill>
                    <a:effectLst/>
                    <a:latin typeface="MJXc-TeX-math-I"/>
                  </a:rPr>
                  <a:t>xi</a:t>
                </a:r>
                <a:r>
                  <a:rPr lang="en-IN" sz="2000" b="0" i="0" dirty="0">
                    <a:solidFill>
                      <a:srgbClr val="000000"/>
                    </a:solidFill>
                    <a:effectLst/>
                    <a:latin typeface="MJXc-TeX-main-R"/>
                  </a:rPr>
                  <a:t>,2+…+</a:t>
                </a:r>
                <a:r>
                  <a:rPr lang="el-GR" sz="2000" b="0" i="0" dirty="0">
                    <a:solidFill>
                      <a:srgbClr val="000000"/>
                    </a:solidFill>
                    <a:effectLst/>
                    <a:latin typeface="MJXc-TeX-math-I"/>
                  </a:rPr>
                  <a:t>β</a:t>
                </a:r>
                <a:r>
                  <a:rPr lang="en-IN" sz="2000" b="0" i="0" dirty="0" err="1">
                    <a:solidFill>
                      <a:srgbClr val="000000"/>
                    </a:solidFill>
                    <a:effectLst/>
                    <a:latin typeface="MJXc-TeX-math-I"/>
                  </a:rPr>
                  <a:t>kxi</a:t>
                </a:r>
                <a:r>
                  <a:rPr lang="en-IN" sz="2000" b="0" i="0" dirty="0" err="1">
                    <a:solidFill>
                      <a:srgbClr val="000000"/>
                    </a:solidFill>
                    <a:effectLst/>
                    <a:latin typeface="MJXc-TeX-main-R"/>
                  </a:rPr>
                  <a:t>,</a:t>
                </a:r>
                <a:r>
                  <a:rPr lang="en-IN" sz="2000" b="0" i="0" dirty="0" err="1">
                    <a:solidFill>
                      <a:srgbClr val="000000"/>
                    </a:solidFill>
                    <a:effectLst/>
                    <a:latin typeface="MJXc-TeX-math-I"/>
                  </a:rPr>
                  <a:t>k</a:t>
                </a:r>
                <a:r>
                  <a:rPr lang="en-IN" sz="2000" b="0" i="0" dirty="0">
                    <a:solidFill>
                      <a:srgbClr val="000000"/>
                    </a:solidFill>
                    <a:effectLst/>
                    <a:latin typeface="MJXc-TeX-main-R"/>
                  </a:rPr>
                  <a:t>+</a:t>
                </a:r>
                <a:r>
                  <a:rPr lang="el-GR" sz="2000" b="0" i="0" dirty="0">
                    <a:solidFill>
                      <a:srgbClr val="000000"/>
                    </a:solidFill>
                    <a:effectLst/>
                    <a:latin typeface="MJXc-TeX-math-I"/>
                  </a:rPr>
                  <a:t>ϵ</a:t>
                </a:r>
                <a:r>
                  <a:rPr lang="en-IN" sz="2000" b="0" i="0" dirty="0" err="1">
                    <a:solidFill>
                      <a:srgbClr val="000000"/>
                    </a:solidFill>
                    <a:effectLst/>
                    <a:latin typeface="MJXc-TeX-math-I"/>
                  </a:rPr>
                  <a:t>i</a:t>
                </a:r>
                <a:r>
                  <a:rPr lang="en-IN" sz="2000" b="0" i="0" dirty="0">
                    <a:solidFill>
                      <a:srgbClr val="000000"/>
                    </a:solidFill>
                    <a:effectLst/>
                    <a:latin typeface="MJXc-TeX-main-R"/>
                  </a:rPr>
                  <a:t>.</a:t>
                </a:r>
                <a:endParaRPr lang="en-IN" sz="2000" b="0" i="0" dirty="0">
                  <a:solidFill>
                    <a:schemeClr val="bg1"/>
                  </a:solidFill>
                  <a:effectLst/>
                  <a:latin typeface="Times New Roman" panose="02020603050405020304" pitchFamily="18" charset="0"/>
                  <a:cs typeface="Times New Roman" panose="02020603050405020304" pitchFamily="18" charset="0"/>
                </a:endParaRPr>
              </a:p>
              <a:p>
                <a:endParaRPr lang="en-IN" sz="2000" dirty="0">
                  <a:solidFill>
                    <a:schemeClr val="bg1"/>
                  </a:solidFill>
                  <a:latin typeface="Times New Roman" panose="02020603050405020304" pitchFamily="18" charset="0"/>
                  <a:cs typeface="Times New Roman" panose="02020603050405020304" pitchFamily="18" charset="0"/>
                </a:endParaRPr>
              </a:p>
              <a:p>
                <a14:m>
                  <m:oMath xmlns:m="http://schemas.openxmlformats.org/officeDocument/2006/math">
                    <m:sSup>
                      <m:sSupPr>
                        <m:ctrlPr>
                          <a:rPr lang="en-IN" sz="2000" b="0" i="1" smtClean="0">
                            <a:solidFill>
                              <a:srgbClr val="000000"/>
                            </a:solidFill>
                            <a:effectLst/>
                            <a:latin typeface="Cambria Math" panose="02040503050406030204" pitchFamily="18" charset="0"/>
                          </a:rPr>
                        </m:ctrlPr>
                      </m:sSupPr>
                      <m:e>
                        <m:r>
                          <m:rPr>
                            <m:nor/>
                          </m:rPr>
                          <a:rPr lang="en-IN" sz="2000" dirty="0">
                            <a:solidFill>
                              <a:srgbClr val="000000"/>
                            </a:solidFill>
                            <a:latin typeface="MJXc-TeX-math-I"/>
                          </a:rPr>
                          <m:t>yi</m:t>
                        </m:r>
                      </m:e>
                      <m:sup>
                        <m:r>
                          <a:rPr lang="en-IN" sz="2000" b="0" i="1" smtClean="0">
                            <a:solidFill>
                              <a:srgbClr val="000000"/>
                            </a:solidFill>
                            <a:effectLst/>
                            <a:latin typeface="Cambria Math" panose="02040503050406030204" pitchFamily="18" charset="0"/>
                          </a:rPr>
                          <m:t>~</m:t>
                        </m:r>
                      </m:sup>
                    </m:sSup>
                  </m:oMath>
                </a14:m>
                <a:r>
                  <a:rPr lang="en-IN" sz="2000" dirty="0">
                    <a:solidFill>
                      <a:srgbClr val="000000"/>
                    </a:solidFill>
                    <a:latin typeface="MJXc-TeX-math-I"/>
                    <a:cs typeface="Times New Roman" panose="02020603050405020304" pitchFamily="18" charset="0"/>
                  </a:rPr>
                  <a:t>= 5.648504570927189 + 0.834530*X1 +0.293274*X2 + (-0.071276)*X3 + (-0.421060)*X4</a:t>
                </a:r>
                <a:endParaRPr lang="en-IN" sz="2000" dirty="0">
                  <a:solidFill>
                    <a:schemeClr val="bg1"/>
                  </a:solidFill>
                  <a:latin typeface="Times New Roman" panose="02020603050405020304" pitchFamily="18" charset="0"/>
                  <a:cs typeface="Times New Roman" panose="02020603050405020304" pitchFamily="18" charset="0"/>
                </a:endParaRPr>
              </a:p>
              <a:p>
                <a:r>
                  <a:rPr lang="en-IN" sz="2000" dirty="0">
                    <a:solidFill>
                      <a:schemeClr val="bg1"/>
                    </a:solidFill>
                    <a:latin typeface="Times New Roman" panose="02020603050405020304" pitchFamily="18" charset="0"/>
                    <a:cs typeface="Times New Roman" panose="02020603050405020304" pitchFamily="18" charset="0"/>
                  </a:rPr>
                  <a:t> </a:t>
                </a:r>
              </a:p>
            </p:txBody>
          </p:sp>
        </mc:Choice>
        <mc:Fallback xmlns="">
          <p:sp>
            <p:nvSpPr>
              <p:cNvPr id="3" name="TextBox 2">
                <a:extLst>
                  <a:ext uri="{FF2B5EF4-FFF2-40B4-BE49-F238E27FC236}">
                    <a16:creationId xmlns:a16="http://schemas.microsoft.com/office/drawing/2014/main" id="{36DAE28A-44F8-5305-3EAB-0E492F5EC565}"/>
                  </a:ext>
                </a:extLst>
              </p:cNvPr>
              <p:cNvSpPr txBox="1">
                <a:spLocks noRot="1" noChangeAspect="1" noMove="1" noResize="1" noEditPoints="1" noAdjustHandles="1" noChangeArrowheads="1" noChangeShapeType="1" noTextEdit="1"/>
              </p:cNvSpPr>
              <p:nvPr/>
            </p:nvSpPr>
            <p:spPr>
              <a:xfrm>
                <a:off x="1141413" y="1747520"/>
                <a:ext cx="9905998" cy="2000548"/>
              </a:xfrm>
              <a:prstGeom prst="rect">
                <a:avLst/>
              </a:prstGeom>
              <a:blipFill>
                <a:blip r:embed="rId2"/>
                <a:stretch>
                  <a:fillRect l="-923" t="-2439"/>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A1420BA3-D387-EFEB-6062-A1BFC3F55C4B}"/>
              </a:ext>
            </a:extLst>
          </p:cNvPr>
          <p:cNvPicPr>
            <a:picLocks noChangeAspect="1"/>
          </p:cNvPicPr>
          <p:nvPr/>
        </p:nvPicPr>
        <p:blipFill>
          <a:blip r:embed="rId3"/>
          <a:stretch>
            <a:fillRect/>
          </a:stretch>
        </p:blipFill>
        <p:spPr>
          <a:xfrm>
            <a:off x="1302379" y="3748068"/>
            <a:ext cx="3057760" cy="2409144"/>
          </a:xfrm>
          <a:prstGeom prst="rect">
            <a:avLst/>
          </a:prstGeom>
        </p:spPr>
      </p:pic>
    </p:spTree>
    <p:extLst>
      <p:ext uri="{BB962C8B-B14F-4D97-AF65-F5344CB8AC3E}">
        <p14:creationId xmlns:p14="http://schemas.microsoft.com/office/powerpoint/2010/main" val="2000895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9B7-454B-B867-90DC-BA8FEDD6110B}"/>
              </a:ext>
            </a:extLst>
          </p:cNvPr>
          <p:cNvSpPr>
            <a:spLocks noGrp="1"/>
          </p:cNvSpPr>
          <p:nvPr>
            <p:ph type="title"/>
          </p:nvPr>
        </p:nvSpPr>
        <p:spPr>
          <a:xfrm>
            <a:off x="1141413" y="618518"/>
            <a:ext cx="7930869" cy="636541"/>
          </a:xfrm>
        </p:spPr>
        <p:txBody>
          <a:bodyPr>
            <a:normAutofit fontScale="90000"/>
          </a:bodyPr>
          <a:lstStyle/>
          <a:p>
            <a:r>
              <a:rPr lang="en-IN" sz="2800" dirty="0">
                <a:solidFill>
                  <a:schemeClr val="bg1"/>
                </a:solidFill>
                <a:latin typeface="Times New Roman" panose="02020603050405020304" pitchFamily="18" charset="0"/>
                <a:cs typeface="Times New Roman" panose="02020603050405020304" pitchFamily="18" charset="0"/>
              </a:rPr>
              <a:t>TRANING AND Testing our data using python </a:t>
            </a:r>
          </a:p>
        </p:txBody>
      </p:sp>
      <p:pic>
        <p:nvPicPr>
          <p:cNvPr id="1026" name="Picture 2">
            <a:extLst>
              <a:ext uri="{FF2B5EF4-FFF2-40B4-BE49-F238E27FC236}">
                <a16:creationId xmlns:a16="http://schemas.microsoft.com/office/drawing/2014/main" id="{2B3F516B-58D7-189D-FE38-03EBF8E98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195" y="1835767"/>
            <a:ext cx="5400675"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AC5289-FB09-346D-81EA-7528B6EF6133}"/>
              </a:ext>
            </a:extLst>
          </p:cNvPr>
          <p:cNvSpPr txBox="1"/>
          <p:nvPr/>
        </p:nvSpPr>
        <p:spPr>
          <a:xfrm>
            <a:off x="1210235" y="1255059"/>
            <a:ext cx="5011271"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Predicting our test data</a:t>
            </a:r>
          </a:p>
        </p:txBody>
      </p:sp>
      <p:pic>
        <p:nvPicPr>
          <p:cNvPr id="6" name="Picture 5">
            <a:extLst>
              <a:ext uri="{FF2B5EF4-FFF2-40B4-BE49-F238E27FC236}">
                <a16:creationId xmlns:a16="http://schemas.microsoft.com/office/drawing/2014/main" id="{60430120-3D81-327C-306F-6AAB25CD370E}"/>
              </a:ext>
            </a:extLst>
          </p:cNvPr>
          <p:cNvPicPr>
            <a:picLocks noChangeAspect="1"/>
          </p:cNvPicPr>
          <p:nvPr/>
        </p:nvPicPr>
        <p:blipFill>
          <a:blip r:embed="rId3"/>
          <a:stretch>
            <a:fillRect/>
          </a:stretch>
        </p:blipFill>
        <p:spPr>
          <a:xfrm>
            <a:off x="4962877" y="5950567"/>
            <a:ext cx="1767993" cy="746563"/>
          </a:xfrm>
          <a:prstGeom prst="rect">
            <a:avLst/>
          </a:prstGeom>
        </p:spPr>
      </p:pic>
      <p:sp>
        <p:nvSpPr>
          <p:cNvPr id="7" name="TextBox 6">
            <a:extLst>
              <a:ext uri="{FF2B5EF4-FFF2-40B4-BE49-F238E27FC236}">
                <a16:creationId xmlns:a16="http://schemas.microsoft.com/office/drawing/2014/main" id="{863DBB8E-ACF7-4008-0C24-AE0796BBF206}"/>
              </a:ext>
            </a:extLst>
          </p:cNvPr>
          <p:cNvSpPr txBox="1"/>
          <p:nvPr/>
        </p:nvSpPr>
        <p:spPr>
          <a:xfrm>
            <a:off x="6303884" y="2613392"/>
            <a:ext cx="3713348" cy="1908215"/>
          </a:xfrm>
          <a:prstGeom prst="rect">
            <a:avLst/>
          </a:prstGeom>
          <a:noFill/>
        </p:spPr>
        <p:txBody>
          <a:bodyPr wrap="square" rtlCol="0">
            <a:spAutoFit/>
          </a:bodyPr>
          <a:lstStyle/>
          <a:p>
            <a:pPr algn="ctr"/>
            <a:r>
              <a:rPr lang="en-IN" sz="2400" b="1" dirty="0">
                <a:solidFill>
                  <a:schemeClr val="bg1"/>
                </a:solidFill>
                <a:latin typeface="Times New Roman" panose="02020603050405020304" pitchFamily="18" charset="0"/>
                <a:cs typeface="Times New Roman" panose="02020603050405020304" pitchFamily="18" charset="0"/>
              </a:rPr>
              <a:t>R </a:t>
            </a:r>
            <a:r>
              <a:rPr lang="en-IN" sz="2000" b="1" dirty="0">
                <a:solidFill>
                  <a:schemeClr val="bg1"/>
                </a:solidFill>
                <a:latin typeface="Times New Roman" panose="02020603050405020304" pitchFamily="18" charset="0"/>
                <a:cs typeface="Times New Roman" panose="02020603050405020304" pitchFamily="18" charset="0"/>
              </a:rPr>
              <a:t>square  :-   </a:t>
            </a:r>
            <a:r>
              <a:rPr lang="en-IN" sz="2400" b="1" dirty="0">
                <a:solidFill>
                  <a:schemeClr val="bg1"/>
                </a:solidFill>
                <a:latin typeface="Times New Roman" panose="02020603050405020304" pitchFamily="18" charset="0"/>
                <a:cs typeface="Times New Roman" panose="02020603050405020304" pitchFamily="18" charset="0"/>
              </a:rPr>
              <a:t>0.30</a:t>
            </a:r>
          </a:p>
          <a:p>
            <a:pPr algn="ctr"/>
            <a:endParaRPr lang="en-IN" b="1" dirty="0">
              <a:solidFill>
                <a:schemeClr val="bg1"/>
              </a:solidFill>
              <a:latin typeface="Times New Roman" panose="02020603050405020304" pitchFamily="18" charset="0"/>
              <a:cs typeface="Times New Roman" panose="02020603050405020304" pitchFamily="18" charset="0"/>
            </a:endParaRPr>
          </a:p>
          <a:p>
            <a:pPr algn="ctr"/>
            <a:endParaRPr lang="en-IN" sz="1600" b="1" dirty="0">
              <a:solidFill>
                <a:schemeClr val="bg1"/>
              </a:solidFill>
              <a:latin typeface="Times New Roman" panose="02020603050405020304" pitchFamily="18" charset="0"/>
              <a:cs typeface="Times New Roman" panose="02020603050405020304" pitchFamily="18" charset="0"/>
            </a:endParaRPr>
          </a:p>
          <a:p>
            <a:pPr algn="ctr"/>
            <a:r>
              <a:rPr lang="en-IN" sz="2000" b="1" dirty="0">
                <a:solidFill>
                  <a:schemeClr val="bg1"/>
                </a:solidFill>
                <a:latin typeface="Times New Roman" panose="02020603050405020304" pitchFamily="18" charset="0"/>
                <a:cs typeface="Times New Roman" panose="02020603050405020304" pitchFamily="18" charset="0"/>
              </a:rPr>
              <a:t>MAE = 0.65832</a:t>
            </a:r>
          </a:p>
          <a:p>
            <a:pPr algn="ctr"/>
            <a:r>
              <a:rPr lang="en-IN" sz="2000" b="1" dirty="0">
                <a:solidFill>
                  <a:schemeClr val="bg1"/>
                </a:solidFill>
                <a:latin typeface="Times New Roman" panose="02020603050405020304" pitchFamily="18" charset="0"/>
                <a:cs typeface="Times New Roman" panose="02020603050405020304" pitchFamily="18" charset="0"/>
              </a:rPr>
              <a:t>MSE  = 0.74966</a:t>
            </a:r>
          </a:p>
          <a:p>
            <a:pPr algn="ctr"/>
            <a:r>
              <a:rPr lang="en-IN" sz="2000" b="1" dirty="0">
                <a:solidFill>
                  <a:schemeClr val="bg1"/>
                </a:solidFill>
                <a:latin typeface="Times New Roman" panose="02020603050405020304" pitchFamily="18" charset="0"/>
                <a:cs typeface="Times New Roman" panose="02020603050405020304" pitchFamily="18" charset="0"/>
              </a:rPr>
              <a:t>RMSE = 0.865832</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6AB23D14-ADCB-E7FE-D26E-7F3EE0954334}"/>
                  </a:ext>
                </a:extLst>
              </p14:cNvPr>
              <p14:cNvContentPartPr/>
              <p14:nvPr/>
            </p14:nvContentPartPr>
            <p14:xfrm>
              <a:off x="4145061" y="6319899"/>
              <a:ext cx="704160" cy="81720"/>
            </p14:xfrm>
          </p:contentPart>
        </mc:Choice>
        <mc:Fallback xmlns="">
          <p:pic>
            <p:nvPicPr>
              <p:cNvPr id="9" name="Ink 8">
                <a:extLst>
                  <a:ext uri="{FF2B5EF4-FFF2-40B4-BE49-F238E27FC236}">
                    <a16:creationId xmlns:a16="http://schemas.microsoft.com/office/drawing/2014/main" id="{6AB23D14-ADCB-E7FE-D26E-7F3EE0954334}"/>
                  </a:ext>
                </a:extLst>
              </p:cNvPr>
              <p:cNvPicPr/>
              <p:nvPr/>
            </p:nvPicPr>
            <p:blipFill>
              <a:blip r:embed="rId7"/>
              <a:stretch>
                <a:fillRect/>
              </a:stretch>
            </p:blipFill>
            <p:spPr>
              <a:xfrm>
                <a:off x="4055061" y="6139899"/>
                <a:ext cx="8838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62EC7072-6408-ECCA-6BD7-1AA1C6F00FE9}"/>
                  </a:ext>
                </a:extLst>
              </p14:cNvPr>
              <p14:cNvContentPartPr/>
              <p14:nvPr/>
            </p14:nvContentPartPr>
            <p14:xfrm>
              <a:off x="7575141" y="4268979"/>
              <a:ext cx="1583280" cy="1420200"/>
            </p14:xfrm>
          </p:contentPart>
        </mc:Choice>
        <mc:Fallback xmlns="">
          <p:pic>
            <p:nvPicPr>
              <p:cNvPr id="11" name="Ink 10">
                <a:extLst>
                  <a:ext uri="{FF2B5EF4-FFF2-40B4-BE49-F238E27FC236}">
                    <a16:creationId xmlns:a16="http://schemas.microsoft.com/office/drawing/2014/main" id="{62EC7072-6408-ECCA-6BD7-1AA1C6F00FE9}"/>
                  </a:ext>
                </a:extLst>
              </p:cNvPr>
              <p:cNvPicPr/>
              <p:nvPr/>
            </p:nvPicPr>
            <p:blipFill>
              <a:blip r:embed="rId11"/>
              <a:stretch>
                <a:fillRect/>
              </a:stretch>
            </p:blipFill>
            <p:spPr>
              <a:xfrm>
                <a:off x="7485141" y="4088979"/>
                <a:ext cx="1762920" cy="177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1D0EE24A-4359-E441-B8EF-D102750392F8}"/>
                  </a:ext>
                </a:extLst>
              </p14:cNvPr>
              <p14:cNvContentPartPr/>
              <p14:nvPr/>
            </p14:nvContentPartPr>
            <p14:xfrm>
              <a:off x="8462541" y="5199579"/>
              <a:ext cx="360" cy="360"/>
            </p14:xfrm>
          </p:contentPart>
        </mc:Choice>
        <mc:Fallback xmlns="">
          <p:pic>
            <p:nvPicPr>
              <p:cNvPr id="12" name="Ink 11">
                <a:extLst>
                  <a:ext uri="{FF2B5EF4-FFF2-40B4-BE49-F238E27FC236}">
                    <a16:creationId xmlns:a16="http://schemas.microsoft.com/office/drawing/2014/main" id="{1D0EE24A-4359-E441-B8EF-D102750392F8}"/>
                  </a:ext>
                </a:extLst>
              </p:cNvPr>
              <p:cNvPicPr/>
              <p:nvPr/>
            </p:nvPicPr>
            <p:blipFill>
              <a:blip r:embed="rId13"/>
              <a:stretch>
                <a:fillRect/>
              </a:stretch>
            </p:blipFill>
            <p:spPr>
              <a:xfrm>
                <a:off x="8372901" y="501957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6EE3575A-241F-4901-F80A-14F97B15634A}"/>
                  </a:ext>
                </a:extLst>
              </p14:cNvPr>
              <p14:cNvContentPartPr/>
              <p14:nvPr/>
            </p14:nvContentPartPr>
            <p14:xfrm>
              <a:off x="8462541" y="5199579"/>
              <a:ext cx="360" cy="360"/>
            </p14:xfrm>
          </p:contentPart>
        </mc:Choice>
        <mc:Fallback xmlns="">
          <p:pic>
            <p:nvPicPr>
              <p:cNvPr id="13" name="Ink 12">
                <a:extLst>
                  <a:ext uri="{FF2B5EF4-FFF2-40B4-BE49-F238E27FC236}">
                    <a16:creationId xmlns:a16="http://schemas.microsoft.com/office/drawing/2014/main" id="{6EE3575A-241F-4901-F80A-14F97B15634A}"/>
                  </a:ext>
                </a:extLst>
              </p:cNvPr>
              <p:cNvPicPr/>
              <p:nvPr/>
            </p:nvPicPr>
            <p:blipFill>
              <a:blip r:embed="rId13"/>
              <a:stretch>
                <a:fillRect/>
              </a:stretch>
            </p:blipFill>
            <p:spPr>
              <a:xfrm>
                <a:off x="8372901" y="501957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30EF710-FFEF-6663-AD78-1B6BEBB83668}"/>
                  </a:ext>
                </a:extLst>
              </p14:cNvPr>
              <p14:cNvContentPartPr/>
              <p14:nvPr/>
            </p14:nvContentPartPr>
            <p14:xfrm>
              <a:off x="1756821" y="4006899"/>
              <a:ext cx="360" cy="360"/>
            </p14:xfrm>
          </p:contentPart>
        </mc:Choice>
        <mc:Fallback xmlns="">
          <p:pic>
            <p:nvPicPr>
              <p:cNvPr id="14" name="Ink 13">
                <a:extLst>
                  <a:ext uri="{FF2B5EF4-FFF2-40B4-BE49-F238E27FC236}">
                    <a16:creationId xmlns:a16="http://schemas.microsoft.com/office/drawing/2014/main" id="{630EF710-FFEF-6663-AD78-1B6BEBB83668}"/>
                  </a:ext>
                </a:extLst>
              </p:cNvPr>
              <p:cNvPicPr/>
              <p:nvPr/>
            </p:nvPicPr>
            <p:blipFill>
              <a:blip r:embed="rId13"/>
              <a:stretch>
                <a:fillRect/>
              </a:stretch>
            </p:blipFill>
            <p:spPr>
              <a:xfrm>
                <a:off x="1667181" y="382725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5988EDA6-6123-97A7-0BC2-4EE211CC968A}"/>
                  </a:ext>
                </a:extLst>
              </p14:cNvPr>
              <p14:cNvContentPartPr/>
              <p14:nvPr/>
            </p14:nvContentPartPr>
            <p14:xfrm>
              <a:off x="1756821" y="4006899"/>
              <a:ext cx="360" cy="360"/>
            </p14:xfrm>
          </p:contentPart>
        </mc:Choice>
        <mc:Fallback xmlns="">
          <p:pic>
            <p:nvPicPr>
              <p:cNvPr id="15" name="Ink 14">
                <a:extLst>
                  <a:ext uri="{FF2B5EF4-FFF2-40B4-BE49-F238E27FC236}">
                    <a16:creationId xmlns:a16="http://schemas.microsoft.com/office/drawing/2014/main" id="{5988EDA6-6123-97A7-0BC2-4EE211CC968A}"/>
                  </a:ext>
                </a:extLst>
              </p:cNvPr>
              <p:cNvPicPr/>
              <p:nvPr/>
            </p:nvPicPr>
            <p:blipFill>
              <a:blip r:embed="rId13"/>
              <a:stretch>
                <a:fillRect/>
              </a:stretch>
            </p:blipFill>
            <p:spPr>
              <a:xfrm>
                <a:off x="1667181" y="382725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9FA5CA41-8580-CA42-D4D1-9AD3FA3B3230}"/>
                  </a:ext>
                </a:extLst>
              </p14:cNvPr>
              <p14:cNvContentPartPr/>
              <p14:nvPr/>
            </p14:nvContentPartPr>
            <p14:xfrm>
              <a:off x="1756821" y="4006899"/>
              <a:ext cx="360" cy="360"/>
            </p14:xfrm>
          </p:contentPart>
        </mc:Choice>
        <mc:Fallback xmlns="">
          <p:pic>
            <p:nvPicPr>
              <p:cNvPr id="16" name="Ink 15">
                <a:extLst>
                  <a:ext uri="{FF2B5EF4-FFF2-40B4-BE49-F238E27FC236}">
                    <a16:creationId xmlns:a16="http://schemas.microsoft.com/office/drawing/2014/main" id="{9FA5CA41-8580-CA42-D4D1-9AD3FA3B3230}"/>
                  </a:ext>
                </a:extLst>
              </p:cNvPr>
              <p:cNvPicPr/>
              <p:nvPr/>
            </p:nvPicPr>
            <p:blipFill>
              <a:blip r:embed="rId13"/>
              <a:stretch>
                <a:fillRect/>
              </a:stretch>
            </p:blipFill>
            <p:spPr>
              <a:xfrm>
                <a:off x="1667181" y="382725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F4B47094-C85F-4DF3-47DB-4E634E9DBACC}"/>
                  </a:ext>
                </a:extLst>
              </p14:cNvPr>
              <p14:cNvContentPartPr/>
              <p14:nvPr/>
            </p14:nvContentPartPr>
            <p14:xfrm>
              <a:off x="1756821" y="4006899"/>
              <a:ext cx="360" cy="360"/>
            </p14:xfrm>
          </p:contentPart>
        </mc:Choice>
        <mc:Fallback xmlns="">
          <p:pic>
            <p:nvPicPr>
              <p:cNvPr id="17" name="Ink 16">
                <a:extLst>
                  <a:ext uri="{FF2B5EF4-FFF2-40B4-BE49-F238E27FC236}">
                    <a16:creationId xmlns:a16="http://schemas.microsoft.com/office/drawing/2014/main" id="{F4B47094-C85F-4DF3-47DB-4E634E9DBACC}"/>
                  </a:ext>
                </a:extLst>
              </p:cNvPr>
              <p:cNvPicPr/>
              <p:nvPr/>
            </p:nvPicPr>
            <p:blipFill>
              <a:blip r:embed="rId13"/>
              <a:stretch>
                <a:fillRect/>
              </a:stretch>
            </p:blipFill>
            <p:spPr>
              <a:xfrm>
                <a:off x="1667181" y="382725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5604D7DF-6DBE-5EF9-10CE-D384B952A9FF}"/>
                  </a:ext>
                </a:extLst>
              </p14:cNvPr>
              <p14:cNvContentPartPr/>
              <p14:nvPr/>
            </p14:nvContentPartPr>
            <p14:xfrm>
              <a:off x="-538179" y="179019"/>
              <a:ext cx="360" cy="360"/>
            </p14:xfrm>
          </p:contentPart>
        </mc:Choice>
        <mc:Fallback xmlns="">
          <p:pic>
            <p:nvPicPr>
              <p:cNvPr id="30" name="Ink 29">
                <a:extLst>
                  <a:ext uri="{FF2B5EF4-FFF2-40B4-BE49-F238E27FC236}">
                    <a16:creationId xmlns:a16="http://schemas.microsoft.com/office/drawing/2014/main" id="{5604D7DF-6DBE-5EF9-10CE-D384B952A9FF}"/>
                  </a:ext>
                </a:extLst>
              </p:cNvPr>
              <p:cNvPicPr/>
              <p:nvPr/>
            </p:nvPicPr>
            <p:blipFill>
              <a:blip r:embed="rId13"/>
              <a:stretch>
                <a:fillRect/>
              </a:stretch>
            </p:blipFill>
            <p:spPr>
              <a:xfrm>
                <a:off x="-628179" y="-621"/>
                <a:ext cx="180000" cy="360000"/>
              </a:xfrm>
              <a:prstGeom prst="rect">
                <a:avLst/>
              </a:prstGeom>
            </p:spPr>
          </p:pic>
        </mc:Fallback>
      </mc:AlternateContent>
    </p:spTree>
    <p:extLst>
      <p:ext uri="{BB962C8B-B14F-4D97-AF65-F5344CB8AC3E}">
        <p14:creationId xmlns:p14="http://schemas.microsoft.com/office/powerpoint/2010/main" val="246137088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D901-5C25-02D1-C4B8-BA119020A3C8}"/>
              </a:ext>
            </a:extLst>
          </p:cNvPr>
          <p:cNvSpPr>
            <a:spLocks noGrp="1"/>
          </p:cNvSpPr>
          <p:nvPr>
            <p:ph type="title"/>
          </p:nvPr>
        </p:nvSpPr>
        <p:spPr>
          <a:xfrm>
            <a:off x="1299882" y="107529"/>
            <a:ext cx="9905998" cy="1478570"/>
          </a:xfrm>
        </p:spPr>
        <p:txBody>
          <a:bodyPr>
            <a:normAutofit/>
          </a:bodyPr>
          <a:lstStyle/>
          <a:p>
            <a:r>
              <a:rPr lang="en-IN" b="1" dirty="0">
                <a:solidFill>
                  <a:schemeClr val="bg1"/>
                </a:solidFill>
                <a:latin typeface="Times New Roman" panose="02020603050405020304" pitchFamily="18" charset="0"/>
                <a:cs typeface="Times New Roman" panose="02020603050405020304" pitchFamily="18" charset="0"/>
              </a:rPr>
              <a:t>Conclusion</a:t>
            </a:r>
            <a:r>
              <a:rPr lang="en-IN"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ACA76604-0454-9E2F-5060-C7B1220CBE52}"/>
              </a:ext>
            </a:extLst>
          </p:cNvPr>
          <p:cNvSpPr txBox="1"/>
          <p:nvPr/>
        </p:nvSpPr>
        <p:spPr>
          <a:xfrm>
            <a:off x="1299882" y="1093694"/>
            <a:ext cx="9170894" cy="4801314"/>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Holding all other features fixed, a 1 unit increase in </a:t>
            </a:r>
            <a:r>
              <a:rPr lang="en-US" b="1" i="0" dirty="0">
                <a:solidFill>
                  <a:srgbClr val="000000"/>
                </a:solidFill>
                <a:effectLst/>
                <a:latin typeface="Times New Roman" panose="02020603050405020304" pitchFamily="18" charset="0"/>
                <a:cs typeface="Times New Roman" panose="02020603050405020304" pitchFamily="18" charset="0"/>
              </a:rPr>
              <a:t>Build or Outlook </a:t>
            </a:r>
            <a:r>
              <a:rPr lang="en-US" b="0" i="0" dirty="0">
                <a:solidFill>
                  <a:srgbClr val="000000"/>
                </a:solidFill>
                <a:effectLst/>
                <a:latin typeface="Times New Roman" panose="02020603050405020304" pitchFamily="18" charset="0"/>
                <a:cs typeface="Times New Roman" panose="02020603050405020304" pitchFamily="18" charset="0"/>
              </a:rPr>
              <a:t>is associated with an *</a:t>
            </a:r>
            <a:r>
              <a:rPr lang="en-US" b="0" i="1" dirty="0">
                <a:solidFill>
                  <a:srgbClr val="000000"/>
                </a:solidFill>
                <a:effectLst/>
                <a:latin typeface="Times New Roman" panose="02020603050405020304" pitchFamily="18" charset="0"/>
                <a:cs typeface="Times New Roman" panose="02020603050405020304" pitchFamily="18" charset="0"/>
              </a:rPr>
              <a:t>increase of  0.834530*</a:t>
            </a:r>
            <a:r>
              <a:rPr lang="en-US" b="0" i="0" dirty="0">
                <a:solidFill>
                  <a:srgbClr val="000000"/>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Holding all other features fixed, a 1 unit increase in </a:t>
            </a:r>
            <a:r>
              <a:rPr lang="en-US" b="1" i="0" dirty="0">
                <a:solidFill>
                  <a:srgbClr val="000000"/>
                </a:solidFill>
                <a:effectLst/>
                <a:latin typeface="Times New Roman" panose="02020603050405020304" pitchFamily="18" charset="0"/>
                <a:cs typeface="Times New Roman" panose="02020603050405020304" pitchFamily="18" charset="0"/>
              </a:rPr>
              <a:t>Hardware</a:t>
            </a:r>
            <a:r>
              <a:rPr lang="en-US" b="0" i="0" dirty="0">
                <a:solidFill>
                  <a:srgbClr val="000000"/>
                </a:solidFill>
                <a:effectLst/>
                <a:latin typeface="Times New Roman" panose="02020603050405020304" pitchFamily="18" charset="0"/>
                <a:cs typeface="Times New Roman" panose="02020603050405020304" pitchFamily="18" charset="0"/>
              </a:rPr>
              <a:t> is associated with an *</a:t>
            </a:r>
            <a:r>
              <a:rPr lang="en-US" b="0" i="1" dirty="0">
                <a:solidFill>
                  <a:srgbClr val="000000"/>
                </a:solidFill>
                <a:effectLst/>
                <a:latin typeface="Times New Roman" panose="02020603050405020304" pitchFamily="18" charset="0"/>
                <a:cs typeface="Times New Roman" panose="02020603050405020304" pitchFamily="18" charset="0"/>
              </a:rPr>
              <a:t>increase of 0.29327*</a:t>
            </a:r>
            <a:r>
              <a:rPr lang="en-US" b="0" i="0" dirty="0">
                <a:solidFill>
                  <a:srgbClr val="000000"/>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Holding all other features fixed, a 1 unit increase in</a:t>
            </a:r>
            <a:r>
              <a:rPr lang="en-US" b="1" i="0" dirty="0">
                <a:solidFill>
                  <a:srgbClr val="000000"/>
                </a:solidFill>
                <a:effectLst/>
                <a:latin typeface="Times New Roman" panose="02020603050405020304" pitchFamily="18" charset="0"/>
                <a:cs typeface="Times New Roman" panose="02020603050405020304" pitchFamily="18" charset="0"/>
              </a:rPr>
              <a:t> Sound &amp; Display </a:t>
            </a:r>
            <a:r>
              <a:rPr lang="en-US" b="0" i="0" dirty="0">
                <a:solidFill>
                  <a:srgbClr val="000000"/>
                </a:solidFill>
                <a:effectLst/>
                <a:latin typeface="Times New Roman" panose="02020603050405020304" pitchFamily="18" charset="0"/>
                <a:cs typeface="Times New Roman" panose="02020603050405020304" pitchFamily="18" charset="0"/>
              </a:rPr>
              <a:t>is associated with an *</a:t>
            </a:r>
            <a:r>
              <a:rPr lang="en-US" b="0" i="1" dirty="0">
                <a:solidFill>
                  <a:srgbClr val="000000"/>
                </a:solidFill>
                <a:effectLst/>
                <a:latin typeface="Times New Roman" panose="02020603050405020304" pitchFamily="18" charset="0"/>
                <a:cs typeface="Times New Roman" panose="02020603050405020304" pitchFamily="18" charset="0"/>
              </a:rPr>
              <a:t>decreases of -0.071276*</a:t>
            </a:r>
            <a:r>
              <a:rPr lang="en-US" b="0" i="0" dirty="0">
                <a:solidFill>
                  <a:srgbClr val="000000"/>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Holding all other features fixed, a 1 unit increase in </a:t>
            </a:r>
            <a:r>
              <a:rPr lang="en-US" b="1" i="0" dirty="0">
                <a:solidFill>
                  <a:srgbClr val="000000"/>
                </a:solidFill>
                <a:effectLst/>
                <a:latin typeface="Times New Roman" panose="02020603050405020304" pitchFamily="18" charset="0"/>
                <a:cs typeface="Times New Roman" panose="02020603050405020304" pitchFamily="18" charset="0"/>
              </a:rPr>
              <a:t>Service </a:t>
            </a:r>
            <a:r>
              <a:rPr lang="en-US" b="0" i="0" dirty="0">
                <a:solidFill>
                  <a:srgbClr val="000000"/>
                </a:solidFill>
                <a:effectLst/>
                <a:latin typeface="Times New Roman" panose="02020603050405020304" pitchFamily="18" charset="0"/>
                <a:cs typeface="Times New Roman" panose="02020603050405020304" pitchFamily="18" charset="0"/>
              </a:rPr>
              <a:t>is associated with an *</a:t>
            </a:r>
            <a:r>
              <a:rPr lang="en-US" b="0" i="1" dirty="0">
                <a:solidFill>
                  <a:srgbClr val="000000"/>
                </a:solidFill>
                <a:effectLst/>
                <a:latin typeface="Times New Roman" panose="02020603050405020304" pitchFamily="18" charset="0"/>
                <a:cs typeface="Times New Roman" panose="02020603050405020304" pitchFamily="18" charset="0"/>
              </a:rPr>
              <a:t>decreases of         -0.421060 *</a:t>
            </a:r>
            <a:r>
              <a:rPr lang="en-US" b="0" i="0" dirty="0">
                <a:solidFill>
                  <a:srgbClr val="000000"/>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There are two way that will make people attract to the HP laptop</a:t>
            </a:r>
          </a:p>
          <a:p>
            <a:r>
              <a:rPr lang="en-IN" dirty="0">
                <a:solidFill>
                  <a:schemeClr val="bg1"/>
                </a:solidFill>
                <a:latin typeface="Times New Roman" panose="02020603050405020304" pitchFamily="18" charset="0"/>
                <a:cs typeface="Times New Roman" panose="02020603050405020304" pitchFamily="18" charset="0"/>
              </a:rPr>
              <a:t>1</a:t>
            </a:r>
            <a:r>
              <a:rPr lang="en-IN" baseline="30000" dirty="0">
                <a:solidFill>
                  <a:schemeClr val="bg1"/>
                </a:solidFill>
                <a:latin typeface="Times New Roman" panose="02020603050405020304" pitchFamily="18" charset="0"/>
                <a:cs typeface="Times New Roman" panose="02020603050405020304" pitchFamily="18" charset="0"/>
              </a:rPr>
              <a:t>st</a:t>
            </a:r>
            <a:r>
              <a:rPr lang="en-IN" dirty="0">
                <a:solidFill>
                  <a:schemeClr val="bg1"/>
                </a:solidFill>
                <a:latin typeface="Times New Roman" panose="02020603050405020304" pitchFamily="18" charset="0"/>
                <a:cs typeface="Times New Roman" panose="02020603050405020304" pitchFamily="18" charset="0"/>
              </a:rPr>
              <a:t> way : - Company have to increases the quality of the Sound and Display and also the give better services </a:t>
            </a:r>
            <a:r>
              <a:rPr lang="en-IN">
                <a:solidFill>
                  <a:schemeClr val="bg1"/>
                </a:solidFill>
                <a:latin typeface="Times New Roman" panose="02020603050405020304" pitchFamily="18" charset="0"/>
                <a:cs typeface="Times New Roman" panose="02020603050405020304" pitchFamily="18" charset="0"/>
              </a:rPr>
              <a:t>to customer’s. </a:t>
            </a:r>
            <a:r>
              <a:rPr lang="en-IN" dirty="0">
                <a:solidFill>
                  <a:schemeClr val="bg1"/>
                </a:solidFill>
                <a:latin typeface="Times New Roman" panose="02020603050405020304" pitchFamily="18" charset="0"/>
                <a:cs typeface="Times New Roman" panose="02020603050405020304" pitchFamily="18" charset="0"/>
              </a:rPr>
              <a:t>That will make people satisfied with laptop </a:t>
            </a:r>
          </a:p>
          <a:p>
            <a:r>
              <a:rPr lang="en-IN" dirty="0">
                <a:solidFill>
                  <a:schemeClr val="bg1"/>
                </a:solidFill>
                <a:latin typeface="Times New Roman" panose="02020603050405020304" pitchFamily="18" charset="0"/>
                <a:cs typeface="Times New Roman" panose="02020603050405020304" pitchFamily="18" charset="0"/>
              </a:rPr>
              <a:t>2</a:t>
            </a:r>
            <a:r>
              <a:rPr lang="en-IN" baseline="30000" dirty="0">
                <a:solidFill>
                  <a:schemeClr val="bg1"/>
                </a:solidFill>
                <a:latin typeface="Times New Roman" panose="02020603050405020304" pitchFamily="18" charset="0"/>
                <a:cs typeface="Times New Roman" panose="02020603050405020304" pitchFamily="18" charset="0"/>
              </a:rPr>
              <a:t>nd</a:t>
            </a:r>
            <a:r>
              <a:rPr lang="en-IN" dirty="0">
                <a:solidFill>
                  <a:schemeClr val="bg1"/>
                </a:solidFill>
                <a:latin typeface="Times New Roman" panose="02020603050405020304" pitchFamily="18" charset="0"/>
                <a:cs typeface="Times New Roman" panose="02020603050405020304" pitchFamily="18" charset="0"/>
              </a:rPr>
              <a:t> way :- we can see that people are most satisfied by Build and Outlook and also with moderately satisfied with  Hardware. We also suggest to company that they have to focus on build or outlook of the laptop. They have to give gaming look to laptop or unbreakable laptop. Also they have increases the storage of SSD , increases the graphic card and give a best intel processor according to cost range.</a:t>
            </a:r>
          </a:p>
        </p:txBody>
      </p:sp>
    </p:spTree>
    <p:extLst>
      <p:ext uri="{BB962C8B-B14F-4D97-AF65-F5344CB8AC3E}">
        <p14:creationId xmlns:p14="http://schemas.microsoft.com/office/powerpoint/2010/main" val="34791149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5633AF-10FE-586A-4E3C-00FE1A2A819C}"/>
              </a:ext>
            </a:extLst>
          </p:cNvPr>
          <p:cNvSpPr txBox="1"/>
          <p:nvPr/>
        </p:nvSpPr>
        <p:spPr>
          <a:xfrm>
            <a:off x="2759475" y="2564271"/>
            <a:ext cx="6673049" cy="1569660"/>
          </a:xfrm>
          <a:prstGeom prst="rect">
            <a:avLst/>
          </a:prstGeom>
          <a:noFill/>
        </p:spPr>
        <p:txBody>
          <a:bodyPr wrap="square" rtlCol="0">
            <a:spAutoFit/>
          </a:bodyPr>
          <a:lstStyle/>
          <a:p>
            <a:r>
              <a:rPr lang="en-IN" sz="9600" b="1" dirty="0">
                <a:solidFill>
                  <a:schemeClr val="bg1"/>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91991953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4F11B1F2-D09A-4697-442C-0DFFEF939A44}"/>
                  </a:ext>
                </a:extLst>
              </p:cNvPr>
              <p:cNvGraphicFramePr>
                <a:graphicFrameLocks noChangeAspect="1"/>
              </p:cNvGraphicFramePr>
              <p:nvPr>
                <p:extLst>
                  <p:ext uri="{D42A27DB-BD31-4B8C-83A1-F6EECF244321}">
                    <p14:modId xmlns:p14="http://schemas.microsoft.com/office/powerpoint/2010/main" val="1222893004"/>
                  </p:ext>
                </p:extLst>
              </p:nvPr>
            </p:nvGraphicFramePr>
            <p:xfrm>
              <a:off x="9062720" y="5492652"/>
              <a:ext cx="3036857" cy="1068677"/>
            </p:xfrm>
            <a:graphic>
              <a:graphicData uri="http://schemas.microsoft.com/office/drawing/2017/model3d">
                <am3d:model3d r:embed="rId2">
                  <am3d:spPr>
                    <a:xfrm>
                      <a:off x="0" y="0"/>
                      <a:ext cx="3036857" cy="1068677"/>
                    </a:xfrm>
                    <a:prstGeom prst="rect">
                      <a:avLst/>
                    </a:prstGeom>
                    <a:effectLst>
                      <a:glow>
                        <a:schemeClr val="bg1"/>
                      </a:glow>
                      <a:softEdge rad="0"/>
                    </a:effectLst>
                  </am3d:spPr>
                  <am3d:camera>
                    <am3d:pos x="0" y="0" z="67125666"/>
                    <am3d:up dx="0" dy="36000000" dz="0"/>
                    <am3d:lookAt x="0" y="0" z="0"/>
                    <am3d:perspective fov="2700000"/>
                  </am3d:camera>
                  <am3d:trans>
                    <am3d:meterPerModelUnit n="59981" d="1000000"/>
                    <am3d:preTrans dx="1834594" dy="7102187" dz="2844849"/>
                    <am3d:scale>
                      <am3d:sx n="1000000" d="1000000"/>
                      <am3d:sy n="1000000" d="1000000"/>
                      <am3d:sz n="1000000" d="1000000"/>
                    </am3d:scale>
                    <am3d:rot ax="-20771" ay="1961412" az="10788840"/>
                    <am3d:postTrans dx="0" dy="0" dz="0"/>
                  </am3d:trans>
                  <am3d:raster rName="Office3DRenderer" rVer="16.0.8326">
                    <am3d:blip r:embed="rId3"/>
                  </am3d:raster>
                  <am3d:objViewport viewportSz="42567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4F11B1F2-D09A-4697-442C-0DFFEF939A44}"/>
                  </a:ext>
                </a:extLst>
              </p:cNvPr>
              <p:cNvPicPr>
                <a:picLocks noGrp="1" noRot="1" noChangeAspect="1" noMove="1" noResize="1" noEditPoints="1" noAdjustHandles="1" noChangeArrowheads="1" noChangeShapeType="1" noCrop="1"/>
              </p:cNvPicPr>
              <p:nvPr/>
            </p:nvPicPr>
            <p:blipFill>
              <a:blip r:embed="rId3"/>
              <a:stretch>
                <a:fillRect/>
              </a:stretch>
            </p:blipFill>
            <p:spPr>
              <a:xfrm>
                <a:off x="9062720" y="5492652"/>
                <a:ext cx="3036857" cy="1068677"/>
              </a:xfrm>
              <a:prstGeom prst="rect">
                <a:avLst/>
              </a:prstGeom>
              <a:effectLst>
                <a:glow>
                  <a:schemeClr val="bg1"/>
                </a:glow>
                <a:softEdge rad="0"/>
              </a:effectLst>
            </p:spPr>
          </p:pic>
        </mc:Fallback>
      </mc:AlternateContent>
      <mc:AlternateContent xmlns:mc="http://schemas.openxmlformats.org/markup-compatibility/2006">
        <mc:Choice xmlns:am3d="http://schemas.microsoft.com/office/drawing/2017/model3d" Requires="am3d">
          <p:graphicFrame>
            <p:nvGraphicFramePr>
              <p:cNvPr id="3" name="3D Model 2" descr="Surface Laptop - Cobalt Blue">
                <a:extLst>
                  <a:ext uri="{FF2B5EF4-FFF2-40B4-BE49-F238E27FC236}">
                    <a16:creationId xmlns:a16="http://schemas.microsoft.com/office/drawing/2014/main" id="{72CD8B87-2F3A-C4D3-0CAC-2794DC68F2A5}"/>
                  </a:ext>
                </a:extLst>
              </p:cNvPr>
              <p:cNvGraphicFramePr>
                <a:graphicFrameLocks noChangeAspect="1"/>
              </p:cNvGraphicFramePr>
              <p:nvPr>
                <p:extLst>
                  <p:ext uri="{D42A27DB-BD31-4B8C-83A1-F6EECF244321}">
                    <p14:modId xmlns:p14="http://schemas.microsoft.com/office/powerpoint/2010/main" val="3922502815"/>
                  </p:ext>
                </p:extLst>
              </p:nvPr>
            </p:nvGraphicFramePr>
            <p:xfrm>
              <a:off x="8554720" y="3251200"/>
              <a:ext cx="3544857" cy="2450670"/>
            </p:xfrm>
            <a:graphic>
              <a:graphicData uri="http://schemas.microsoft.com/office/drawing/2017/model3d">
                <am3d:model3d r:embed="rId4">
                  <am3d:spPr>
                    <a:xfrm>
                      <a:off x="0" y="0"/>
                      <a:ext cx="3544857" cy="2450670"/>
                    </a:xfrm>
                    <a:prstGeom prst="rect">
                      <a:avLst/>
                    </a:prstGeom>
                    <a:effectLst/>
                  </am3d:spPr>
                  <am3d:camera>
                    <am3d:pos x="0" y="0" z="63892634"/>
                    <am3d:up dx="0" dy="36000000" dz="0"/>
                    <am3d:lookAt x="0" y="0" z="0"/>
                    <am3d:perspective fov="2700000"/>
                  </am3d:camera>
                  <am3d:trans>
                    <am3d:meterPerModelUnit n="2762623" d="1000000"/>
                    <am3d:preTrans dx="336127" dy="-7631894" dz="337023"/>
                    <am3d:scale>
                      <am3d:sx n="1000000" d="1000000"/>
                      <am3d:sy n="1000000" d="1000000"/>
                      <am3d:sz n="1000000" d="1000000"/>
                    </am3d:scale>
                    <am3d:rot ax="527908" ay="1511525" az="226166"/>
                    <am3d:postTrans dx="0" dy="0" dz="0"/>
                  </am3d:trans>
                  <am3d:raster rName="Office3DRenderer" rVer="16.0.8326">
                    <am3d:blip r:embed="rId5"/>
                  </am3d:raster>
                  <am3d:objViewport viewportSz="38436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Cobalt Blue">
                <a:extLst>
                  <a:ext uri="{FF2B5EF4-FFF2-40B4-BE49-F238E27FC236}">
                    <a16:creationId xmlns:a16="http://schemas.microsoft.com/office/drawing/2014/main" id="{72CD8B87-2F3A-C4D3-0CAC-2794DC68F2A5}"/>
                  </a:ext>
                </a:extLst>
              </p:cNvPr>
              <p:cNvPicPr>
                <a:picLocks noGrp="1" noRot="1" noChangeAspect="1" noMove="1" noResize="1" noEditPoints="1" noAdjustHandles="1" noChangeArrowheads="1" noChangeShapeType="1" noCrop="1"/>
              </p:cNvPicPr>
              <p:nvPr/>
            </p:nvPicPr>
            <p:blipFill>
              <a:blip r:embed="rId5"/>
              <a:stretch>
                <a:fillRect/>
              </a:stretch>
            </p:blipFill>
            <p:spPr>
              <a:xfrm>
                <a:off x="8554720" y="3251200"/>
                <a:ext cx="3544857" cy="2450670"/>
              </a:xfrm>
              <a:prstGeom prst="rect">
                <a:avLst/>
              </a:prstGeom>
              <a:effectLst/>
            </p:spPr>
          </p:pic>
        </mc:Fallback>
      </mc:AlternateContent>
      <p:sp>
        <p:nvSpPr>
          <p:cNvPr id="4" name="TextBox 3">
            <a:extLst>
              <a:ext uri="{FF2B5EF4-FFF2-40B4-BE49-F238E27FC236}">
                <a16:creationId xmlns:a16="http://schemas.microsoft.com/office/drawing/2014/main" id="{42EF63B2-7708-67F8-B808-8ED157B9CBD9}"/>
              </a:ext>
            </a:extLst>
          </p:cNvPr>
          <p:cNvSpPr txBox="1"/>
          <p:nvPr/>
        </p:nvSpPr>
        <p:spPr>
          <a:xfrm>
            <a:off x="1229557" y="285657"/>
            <a:ext cx="5667375" cy="830997"/>
          </a:xfrm>
          <a:prstGeom prst="rect">
            <a:avLst/>
          </a:prstGeom>
          <a:noFill/>
        </p:spPr>
        <p:txBody>
          <a:bodyPr wrap="square" rtlCol="0">
            <a:spAutoFit/>
          </a:bodyPr>
          <a:lstStyle/>
          <a:p>
            <a:r>
              <a:rPr lang="en-US" sz="4800" b="1" dirty="0">
                <a:solidFill>
                  <a:schemeClr val="bg1">
                    <a:lumMod val="95000"/>
                    <a:lumOff val="5000"/>
                  </a:schemeClr>
                </a:solidFill>
                <a:latin typeface="Times New Roman" panose="02020603050405020304" pitchFamily="18" charset="0"/>
                <a:cs typeface="Times New Roman" panose="02020603050405020304" pitchFamily="18" charset="0"/>
              </a:rPr>
              <a:t>Introduction</a:t>
            </a:r>
          </a:p>
        </p:txBody>
      </p:sp>
      <p:sp>
        <p:nvSpPr>
          <p:cNvPr id="8" name="TextBox 7">
            <a:extLst>
              <a:ext uri="{FF2B5EF4-FFF2-40B4-BE49-F238E27FC236}">
                <a16:creationId xmlns:a16="http://schemas.microsoft.com/office/drawing/2014/main" id="{F3592DBF-8A52-3373-2B51-3DC69E26F9B9}"/>
              </a:ext>
            </a:extLst>
          </p:cNvPr>
          <p:cNvSpPr txBox="1"/>
          <p:nvPr/>
        </p:nvSpPr>
        <p:spPr>
          <a:xfrm>
            <a:off x="1091953" y="1116654"/>
            <a:ext cx="10320291" cy="3046988"/>
          </a:xfrm>
          <a:prstGeom prst="rect">
            <a:avLst/>
          </a:prstGeom>
          <a:noFill/>
        </p:spPr>
        <p:txBody>
          <a:bodyPr wrap="square" rtlCol="0">
            <a:spAutoFit/>
          </a:bodyPr>
          <a:lstStyle/>
          <a:p>
            <a:r>
              <a:rPr lang="en-US" sz="2400" b="0" i="0" dirty="0">
                <a:solidFill>
                  <a:schemeClr val="bg1"/>
                </a:solidFill>
                <a:effectLst/>
                <a:latin typeface="Times New Roman" panose="02020603050405020304" pitchFamily="18" charset="0"/>
                <a:cs typeface="Times New Roman" panose="02020603050405020304" pitchFamily="18" charset="0"/>
              </a:rPr>
              <a:t>	As we all know, laptops have become an essential part of our daily lives, enabling us to stay connected, work, learn, and entertain ourselves.</a:t>
            </a:r>
          </a:p>
          <a:p>
            <a:r>
              <a:rPr lang="en-US" sz="2400" b="0" i="0" dirty="0">
                <a:solidFill>
                  <a:schemeClr val="bg1"/>
                </a:solidFill>
                <a:effectLst/>
                <a:latin typeface="Times New Roman" panose="02020603050405020304" pitchFamily="18" charset="0"/>
                <a:cs typeface="Times New Roman" panose="02020603050405020304" pitchFamily="18" charset="0"/>
              </a:rPr>
              <a:t>	However, with so many options available in the market, it can be challenging to make our product customer friendly. That's where laptop performance prediction comes in, using various techniques and algorithms to estimate the performance of a given laptop configuration.</a:t>
            </a:r>
          </a:p>
          <a:p>
            <a:endParaRPr lang="en-US" sz="2400" b="0" i="0" dirty="0">
              <a:solidFill>
                <a:schemeClr val="bg1"/>
              </a:solidFill>
              <a:effectLst/>
              <a:latin typeface="Times New Roman" panose="02020603050405020304" pitchFamily="18" charset="0"/>
              <a:cs typeface="Times New Roman" panose="02020603050405020304" pitchFamily="18" charset="0"/>
            </a:endParaRPr>
          </a:p>
          <a:p>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17A034A-F32B-5FE9-E33C-ADAC3DA0DE5A}"/>
              </a:ext>
            </a:extLst>
          </p:cNvPr>
          <p:cNvSpPr txBox="1"/>
          <p:nvPr/>
        </p:nvSpPr>
        <p:spPr>
          <a:xfrm>
            <a:off x="1091953" y="3276206"/>
            <a:ext cx="7812350" cy="3046988"/>
          </a:xfrm>
          <a:prstGeom prst="rect">
            <a:avLst/>
          </a:prstGeom>
          <a:noFill/>
        </p:spPr>
        <p:txBody>
          <a:bodyPr wrap="square" rtlCol="0">
            <a:spAutoFit/>
          </a:bodyPr>
          <a:lstStyle/>
          <a:p>
            <a:r>
              <a:rPr lang="en-US" sz="2400" b="0" i="0" dirty="0">
                <a:solidFill>
                  <a:schemeClr val="bg1"/>
                </a:solidFill>
                <a:effectLst/>
                <a:latin typeface="Times New Roman" panose="02020603050405020304" pitchFamily="18" charset="0"/>
                <a:cs typeface="Times New Roman" panose="02020603050405020304" pitchFamily="18" charset="0"/>
              </a:rPr>
              <a:t>	In this presentation, we will explore the importance of laptop performance prediction, on the basis of </a:t>
            </a:r>
            <a:r>
              <a:rPr lang="en-US" sz="2400" dirty="0">
                <a:solidFill>
                  <a:schemeClr val="bg1"/>
                </a:solidFill>
                <a:latin typeface="Times New Roman" panose="02020603050405020304" pitchFamily="18" charset="0"/>
                <a:cs typeface="Times New Roman" panose="02020603050405020304" pitchFamily="18" charset="0"/>
              </a:rPr>
              <a:t>after sale reviews of customer for a laptop of a HP brand, focusing on the customer satisfaction with the performance of the laptop, which further concludes with recommendations for future, by using various statistical</a:t>
            </a:r>
            <a:r>
              <a:rPr lang="en-US" sz="2400" b="0" i="0" dirty="0">
                <a:solidFill>
                  <a:schemeClr val="bg1"/>
                </a:solidFill>
                <a:effectLst/>
                <a:latin typeface="Times New Roman" panose="02020603050405020304" pitchFamily="18" charset="0"/>
                <a:cs typeface="Times New Roman" panose="02020603050405020304" pitchFamily="18" charset="0"/>
              </a:rPr>
              <a:t> techniques, and the factors that affect laptop performance.</a:t>
            </a:r>
          </a:p>
          <a:p>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505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3"/>
                                        </p:tgtEl>
                                        <p:attrNameLst>
                                          <p:attrName>3d.view.rotation.y</p:attrName>
                                        </p:attrNameLst>
                                      </p:cBhvr>
                                    </p:animRot>
                                  </p:childTnLst>
                                </p:cTn>
                              </p:par>
                              <p:par>
                                <p:cTn id="7" presetID="37" presetClass="emph" presetSubtype="256" repeatCount="indefinite" fill="hold" nodeType="withEffect">
                                  <p:stCondLst>
                                    <p:cond delay="0"/>
                                  </p:stCondLst>
                                  <p:childTnLst>
                                    <p:animRot by="-21600000">
                                      <p:cBhvr>
                                        <p:cTn id="8"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4F11B1F2-D09A-4697-442C-0DFFEF939A44}"/>
                  </a:ext>
                </a:extLst>
              </p:cNvPr>
              <p:cNvGraphicFramePr>
                <a:graphicFrameLocks noChangeAspect="1"/>
              </p:cNvGraphicFramePr>
              <p:nvPr/>
            </p:nvGraphicFramePr>
            <p:xfrm>
              <a:off x="9062720" y="5492652"/>
              <a:ext cx="3036857" cy="1068677"/>
            </p:xfrm>
            <a:graphic>
              <a:graphicData uri="http://schemas.microsoft.com/office/drawing/2017/model3d">
                <am3d:model3d r:embed="rId2">
                  <am3d:spPr>
                    <a:xfrm>
                      <a:off x="0" y="0"/>
                      <a:ext cx="3036857" cy="1068677"/>
                    </a:xfrm>
                    <a:prstGeom prst="rect">
                      <a:avLst/>
                    </a:prstGeom>
                    <a:effectLst>
                      <a:glow>
                        <a:schemeClr val="bg1"/>
                      </a:glow>
                      <a:softEdge rad="0"/>
                    </a:effectLst>
                  </am3d:spPr>
                  <am3d:camera>
                    <am3d:pos x="0" y="0" z="67125666"/>
                    <am3d:up dx="0" dy="36000000" dz="0"/>
                    <am3d:lookAt x="0" y="0" z="0"/>
                    <am3d:perspective fov="2700000"/>
                  </am3d:camera>
                  <am3d:trans>
                    <am3d:meterPerModelUnit n="59981" d="1000000"/>
                    <am3d:preTrans dx="1834594" dy="7102187" dz="2844849"/>
                    <am3d:scale>
                      <am3d:sx n="1000000" d="1000000"/>
                      <am3d:sy n="1000000" d="1000000"/>
                      <am3d:sz n="1000000" d="1000000"/>
                    </am3d:scale>
                    <am3d:rot ax="-20771" ay="1961412" az="10788840"/>
                    <am3d:postTrans dx="0" dy="0" dz="0"/>
                  </am3d:trans>
                  <am3d:raster rName="Office3DRenderer" rVer="16.0.8326">
                    <am3d:blip r:embed="rId3"/>
                  </am3d:raster>
                  <am3d:objViewport viewportSz="42567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4F11B1F2-D09A-4697-442C-0DFFEF939A44}"/>
                  </a:ext>
                </a:extLst>
              </p:cNvPr>
              <p:cNvPicPr>
                <a:picLocks noGrp="1" noRot="1" noChangeAspect="1" noMove="1" noResize="1" noEditPoints="1" noAdjustHandles="1" noChangeArrowheads="1" noChangeShapeType="1" noCrop="1"/>
              </p:cNvPicPr>
              <p:nvPr/>
            </p:nvPicPr>
            <p:blipFill>
              <a:blip r:embed="rId3"/>
              <a:stretch>
                <a:fillRect/>
              </a:stretch>
            </p:blipFill>
            <p:spPr>
              <a:xfrm>
                <a:off x="9062720" y="5492652"/>
                <a:ext cx="3036857" cy="1068677"/>
              </a:xfrm>
              <a:prstGeom prst="rect">
                <a:avLst/>
              </a:prstGeom>
              <a:effectLst>
                <a:glow>
                  <a:schemeClr val="bg1"/>
                </a:glow>
                <a:softEdge rad="0"/>
              </a:effectLst>
            </p:spPr>
          </p:pic>
        </mc:Fallback>
      </mc:AlternateContent>
      <mc:AlternateContent xmlns:mc="http://schemas.openxmlformats.org/markup-compatibility/2006">
        <mc:Choice xmlns:am3d="http://schemas.microsoft.com/office/drawing/2017/model3d" Requires="am3d">
          <p:graphicFrame>
            <p:nvGraphicFramePr>
              <p:cNvPr id="3" name="3D Model 2" descr="Surface Laptop - Cobalt Blue">
                <a:extLst>
                  <a:ext uri="{FF2B5EF4-FFF2-40B4-BE49-F238E27FC236}">
                    <a16:creationId xmlns:a16="http://schemas.microsoft.com/office/drawing/2014/main" id="{72CD8B87-2F3A-C4D3-0CAC-2794DC68F2A5}"/>
                  </a:ext>
                </a:extLst>
              </p:cNvPr>
              <p:cNvGraphicFramePr>
                <a:graphicFrameLocks noChangeAspect="1"/>
              </p:cNvGraphicFramePr>
              <p:nvPr/>
            </p:nvGraphicFramePr>
            <p:xfrm>
              <a:off x="8554720" y="3251200"/>
              <a:ext cx="3544857" cy="2450670"/>
            </p:xfrm>
            <a:graphic>
              <a:graphicData uri="http://schemas.microsoft.com/office/drawing/2017/model3d">
                <am3d:model3d r:embed="rId4">
                  <am3d:spPr>
                    <a:xfrm>
                      <a:off x="0" y="0"/>
                      <a:ext cx="3544857" cy="2450670"/>
                    </a:xfrm>
                    <a:prstGeom prst="rect">
                      <a:avLst/>
                    </a:prstGeom>
                    <a:effectLst/>
                  </am3d:spPr>
                  <am3d:camera>
                    <am3d:pos x="0" y="0" z="63892634"/>
                    <am3d:up dx="0" dy="36000000" dz="0"/>
                    <am3d:lookAt x="0" y="0" z="0"/>
                    <am3d:perspective fov="2700000"/>
                  </am3d:camera>
                  <am3d:trans>
                    <am3d:meterPerModelUnit n="2762623" d="1000000"/>
                    <am3d:preTrans dx="336127" dy="-7631894" dz="337023"/>
                    <am3d:scale>
                      <am3d:sx n="1000000" d="1000000"/>
                      <am3d:sy n="1000000" d="1000000"/>
                      <am3d:sz n="1000000" d="1000000"/>
                    </am3d:scale>
                    <am3d:rot ax="527908" ay="1511525" az="226166"/>
                    <am3d:postTrans dx="0" dy="0" dz="0"/>
                  </am3d:trans>
                  <am3d:raster rName="Office3DRenderer" rVer="16.0.8326">
                    <am3d:blip r:embed="rId5"/>
                  </am3d:raster>
                  <am3d:objViewport viewportSz="38436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Cobalt Blue">
                <a:extLst>
                  <a:ext uri="{FF2B5EF4-FFF2-40B4-BE49-F238E27FC236}">
                    <a16:creationId xmlns:a16="http://schemas.microsoft.com/office/drawing/2014/main" id="{72CD8B87-2F3A-C4D3-0CAC-2794DC68F2A5}"/>
                  </a:ext>
                </a:extLst>
              </p:cNvPr>
              <p:cNvPicPr>
                <a:picLocks noGrp="1" noRot="1" noChangeAspect="1" noMove="1" noResize="1" noEditPoints="1" noAdjustHandles="1" noChangeArrowheads="1" noChangeShapeType="1" noCrop="1"/>
              </p:cNvPicPr>
              <p:nvPr/>
            </p:nvPicPr>
            <p:blipFill>
              <a:blip r:embed="rId5"/>
              <a:stretch>
                <a:fillRect/>
              </a:stretch>
            </p:blipFill>
            <p:spPr>
              <a:xfrm>
                <a:off x="8554720" y="3251200"/>
                <a:ext cx="3544857" cy="2450670"/>
              </a:xfrm>
              <a:prstGeom prst="rect">
                <a:avLst/>
              </a:prstGeom>
              <a:effectLst/>
            </p:spPr>
          </p:pic>
        </mc:Fallback>
      </mc:AlternateContent>
      <p:sp>
        <p:nvSpPr>
          <p:cNvPr id="4" name="TextBox 3">
            <a:extLst>
              <a:ext uri="{FF2B5EF4-FFF2-40B4-BE49-F238E27FC236}">
                <a16:creationId xmlns:a16="http://schemas.microsoft.com/office/drawing/2014/main" id="{42EF63B2-7708-67F8-B808-8ED157B9CBD9}"/>
              </a:ext>
            </a:extLst>
          </p:cNvPr>
          <p:cNvSpPr txBox="1"/>
          <p:nvPr/>
        </p:nvSpPr>
        <p:spPr>
          <a:xfrm>
            <a:off x="1238435" y="338923"/>
            <a:ext cx="5667375" cy="830997"/>
          </a:xfrm>
          <a:prstGeom prst="rect">
            <a:avLst/>
          </a:prstGeom>
          <a:noFill/>
        </p:spPr>
        <p:txBody>
          <a:bodyPr wrap="square" rtlCol="0">
            <a:spAutoFit/>
          </a:bodyPr>
          <a:lstStyle/>
          <a:p>
            <a:r>
              <a:rPr lang="en-US" sz="4800" b="1" dirty="0">
                <a:solidFill>
                  <a:schemeClr val="bg1">
                    <a:lumMod val="95000"/>
                    <a:lumOff val="5000"/>
                  </a:schemeClr>
                </a:solidFill>
                <a:latin typeface="Times New Roman" panose="02020603050405020304" pitchFamily="18" charset="0"/>
                <a:cs typeface="Times New Roman" panose="02020603050405020304" pitchFamily="18" charset="0"/>
              </a:rPr>
              <a:t>Objective</a:t>
            </a:r>
          </a:p>
        </p:txBody>
      </p:sp>
      <p:sp>
        <p:nvSpPr>
          <p:cNvPr id="7" name="TextBox 6">
            <a:extLst>
              <a:ext uri="{FF2B5EF4-FFF2-40B4-BE49-F238E27FC236}">
                <a16:creationId xmlns:a16="http://schemas.microsoft.com/office/drawing/2014/main" id="{5573C4D5-BBCE-DC7F-40A5-9ED029F1C3D3}"/>
              </a:ext>
            </a:extLst>
          </p:cNvPr>
          <p:cNvSpPr txBox="1"/>
          <p:nvPr/>
        </p:nvSpPr>
        <p:spPr>
          <a:xfrm>
            <a:off x="1238435" y="1187967"/>
            <a:ext cx="9715130" cy="224196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2400" dirty="0">
                <a:solidFill>
                  <a:schemeClr val="bg1"/>
                </a:solidFill>
                <a:latin typeface="Times New Roman" panose="02020603050405020304" pitchFamily="18" charset="0"/>
                <a:cs typeface="Times New Roman" panose="02020603050405020304" pitchFamily="18" charset="0"/>
              </a:rPr>
              <a:t>To study the effect of different factors on the performance of the laptop.</a:t>
            </a:r>
          </a:p>
          <a:p>
            <a:pPr marL="342900" indent="-342900">
              <a:lnSpc>
                <a:spcPct val="150000"/>
              </a:lnSpc>
              <a:buFont typeface="Wingdings" panose="05000000000000000000" pitchFamily="2" charset="2"/>
              <a:buChar char="Ø"/>
            </a:pPr>
            <a:r>
              <a:rPr lang="en-IN" sz="2400" dirty="0">
                <a:solidFill>
                  <a:schemeClr val="bg1"/>
                </a:solidFill>
                <a:latin typeface="Times New Roman" panose="02020603050405020304" pitchFamily="18" charset="0"/>
                <a:cs typeface="Times New Roman" panose="02020603050405020304" pitchFamily="18" charset="0"/>
              </a:rPr>
              <a:t>To identify the weak links in the performance of the laptop.</a:t>
            </a:r>
          </a:p>
          <a:p>
            <a:pPr marL="342900" indent="-342900">
              <a:lnSpc>
                <a:spcPct val="150000"/>
              </a:lnSpc>
              <a:buFont typeface="Wingdings" panose="05000000000000000000" pitchFamily="2" charset="2"/>
              <a:buChar char="Ø"/>
            </a:pPr>
            <a:r>
              <a:rPr lang="en-IN" sz="2400" dirty="0">
                <a:solidFill>
                  <a:schemeClr val="bg1"/>
                </a:solidFill>
                <a:latin typeface="Times New Roman" panose="02020603050405020304" pitchFamily="18" charset="0"/>
                <a:cs typeface="Times New Roman" panose="02020603050405020304" pitchFamily="18" charset="0"/>
              </a:rPr>
              <a:t>To study the significance and impact of quality, features and services of laptop provided by the company on customer satisfaction.</a:t>
            </a:r>
          </a:p>
        </p:txBody>
      </p:sp>
    </p:spTree>
    <p:extLst>
      <p:ext uri="{BB962C8B-B14F-4D97-AF65-F5344CB8AC3E}">
        <p14:creationId xmlns:p14="http://schemas.microsoft.com/office/powerpoint/2010/main" val="859027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3"/>
                                        </p:tgtEl>
                                        <p:attrNameLst>
                                          <p:attrName>3d.view.rotation.y</p:attrName>
                                        </p:attrNameLst>
                                      </p:cBhvr>
                                    </p:animRot>
                                  </p:childTnLst>
                                </p:cTn>
                              </p:par>
                              <p:par>
                                <p:cTn id="7" presetID="37" presetClass="emph" presetSubtype="256" repeatCount="indefinite" fill="hold" nodeType="withEffect">
                                  <p:stCondLst>
                                    <p:cond delay="0"/>
                                  </p:stCondLst>
                                  <p:childTnLst>
                                    <p:animRot by="-21600000">
                                      <p:cBhvr>
                                        <p:cTn id="8"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4F11B1F2-D09A-4697-442C-0DFFEF939A44}"/>
                  </a:ext>
                </a:extLst>
              </p:cNvPr>
              <p:cNvGraphicFramePr>
                <a:graphicFrameLocks noChangeAspect="1"/>
              </p:cNvGraphicFramePr>
              <p:nvPr/>
            </p:nvGraphicFramePr>
            <p:xfrm>
              <a:off x="9062720" y="5492652"/>
              <a:ext cx="3036857" cy="1068677"/>
            </p:xfrm>
            <a:graphic>
              <a:graphicData uri="http://schemas.microsoft.com/office/drawing/2017/model3d">
                <am3d:model3d r:embed="rId2">
                  <am3d:spPr>
                    <a:xfrm>
                      <a:off x="0" y="0"/>
                      <a:ext cx="3036857" cy="1068677"/>
                    </a:xfrm>
                    <a:prstGeom prst="rect">
                      <a:avLst/>
                    </a:prstGeom>
                    <a:effectLst>
                      <a:glow>
                        <a:schemeClr val="bg1"/>
                      </a:glow>
                      <a:softEdge rad="0"/>
                    </a:effectLst>
                  </am3d:spPr>
                  <am3d:camera>
                    <am3d:pos x="0" y="0" z="67125666"/>
                    <am3d:up dx="0" dy="36000000" dz="0"/>
                    <am3d:lookAt x="0" y="0" z="0"/>
                    <am3d:perspective fov="2700000"/>
                  </am3d:camera>
                  <am3d:trans>
                    <am3d:meterPerModelUnit n="59981" d="1000000"/>
                    <am3d:preTrans dx="1834594" dy="7102187" dz="2844849"/>
                    <am3d:scale>
                      <am3d:sx n="1000000" d="1000000"/>
                      <am3d:sy n="1000000" d="1000000"/>
                      <am3d:sz n="1000000" d="1000000"/>
                    </am3d:scale>
                    <am3d:rot ax="-20771" ay="1961412" az="10788840"/>
                    <am3d:postTrans dx="0" dy="0" dz="0"/>
                  </am3d:trans>
                  <am3d:raster rName="Office3DRenderer" rVer="16.0.8326">
                    <am3d:blip r:embed="rId3"/>
                  </am3d:raster>
                  <am3d:objViewport viewportSz="42567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4F11B1F2-D09A-4697-442C-0DFFEF939A44}"/>
                  </a:ext>
                </a:extLst>
              </p:cNvPr>
              <p:cNvPicPr>
                <a:picLocks noGrp="1" noRot="1" noChangeAspect="1" noMove="1" noResize="1" noEditPoints="1" noAdjustHandles="1" noChangeArrowheads="1" noChangeShapeType="1" noCrop="1"/>
              </p:cNvPicPr>
              <p:nvPr/>
            </p:nvPicPr>
            <p:blipFill>
              <a:blip r:embed="rId3"/>
              <a:stretch>
                <a:fillRect/>
              </a:stretch>
            </p:blipFill>
            <p:spPr>
              <a:xfrm>
                <a:off x="9062720" y="5492652"/>
                <a:ext cx="3036857" cy="1068677"/>
              </a:xfrm>
              <a:prstGeom prst="rect">
                <a:avLst/>
              </a:prstGeom>
              <a:effectLst>
                <a:glow>
                  <a:schemeClr val="bg1"/>
                </a:glow>
                <a:softEdge rad="0"/>
              </a:effectLst>
            </p:spPr>
          </p:pic>
        </mc:Fallback>
      </mc:AlternateContent>
      <mc:AlternateContent xmlns:mc="http://schemas.openxmlformats.org/markup-compatibility/2006">
        <mc:Choice xmlns:am3d="http://schemas.microsoft.com/office/drawing/2017/model3d" Requires="am3d">
          <p:graphicFrame>
            <p:nvGraphicFramePr>
              <p:cNvPr id="3" name="3D Model 2" descr="Surface Laptop - Cobalt Blue">
                <a:extLst>
                  <a:ext uri="{FF2B5EF4-FFF2-40B4-BE49-F238E27FC236}">
                    <a16:creationId xmlns:a16="http://schemas.microsoft.com/office/drawing/2014/main" id="{72CD8B87-2F3A-C4D3-0CAC-2794DC68F2A5}"/>
                  </a:ext>
                </a:extLst>
              </p:cNvPr>
              <p:cNvGraphicFramePr>
                <a:graphicFrameLocks noChangeAspect="1"/>
              </p:cNvGraphicFramePr>
              <p:nvPr/>
            </p:nvGraphicFramePr>
            <p:xfrm>
              <a:off x="8554720" y="3251200"/>
              <a:ext cx="3544857" cy="2450670"/>
            </p:xfrm>
            <a:graphic>
              <a:graphicData uri="http://schemas.microsoft.com/office/drawing/2017/model3d">
                <am3d:model3d r:embed="rId4">
                  <am3d:spPr>
                    <a:xfrm>
                      <a:off x="0" y="0"/>
                      <a:ext cx="3544857" cy="2450670"/>
                    </a:xfrm>
                    <a:prstGeom prst="rect">
                      <a:avLst/>
                    </a:prstGeom>
                    <a:effectLst/>
                  </am3d:spPr>
                  <am3d:camera>
                    <am3d:pos x="0" y="0" z="63892634"/>
                    <am3d:up dx="0" dy="36000000" dz="0"/>
                    <am3d:lookAt x="0" y="0" z="0"/>
                    <am3d:perspective fov="2700000"/>
                  </am3d:camera>
                  <am3d:trans>
                    <am3d:meterPerModelUnit n="2762623" d="1000000"/>
                    <am3d:preTrans dx="336127" dy="-7631894" dz="337023"/>
                    <am3d:scale>
                      <am3d:sx n="1000000" d="1000000"/>
                      <am3d:sy n="1000000" d="1000000"/>
                      <am3d:sz n="1000000" d="1000000"/>
                    </am3d:scale>
                    <am3d:rot ax="527908" ay="1511525" az="226166"/>
                    <am3d:postTrans dx="0" dy="0" dz="0"/>
                  </am3d:trans>
                  <am3d:raster rName="Office3DRenderer" rVer="16.0.8326">
                    <am3d:blip r:embed="rId5"/>
                  </am3d:raster>
                  <am3d:objViewport viewportSz="38436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Cobalt Blue">
                <a:extLst>
                  <a:ext uri="{FF2B5EF4-FFF2-40B4-BE49-F238E27FC236}">
                    <a16:creationId xmlns:a16="http://schemas.microsoft.com/office/drawing/2014/main" id="{72CD8B87-2F3A-C4D3-0CAC-2794DC68F2A5}"/>
                  </a:ext>
                </a:extLst>
              </p:cNvPr>
              <p:cNvPicPr>
                <a:picLocks noGrp="1" noRot="1" noChangeAspect="1" noMove="1" noResize="1" noEditPoints="1" noAdjustHandles="1" noChangeArrowheads="1" noChangeShapeType="1" noCrop="1"/>
              </p:cNvPicPr>
              <p:nvPr/>
            </p:nvPicPr>
            <p:blipFill>
              <a:blip r:embed="rId5"/>
              <a:stretch>
                <a:fillRect/>
              </a:stretch>
            </p:blipFill>
            <p:spPr>
              <a:xfrm>
                <a:off x="8554720" y="3251200"/>
                <a:ext cx="3544857" cy="2450670"/>
              </a:xfrm>
              <a:prstGeom prst="rect">
                <a:avLst/>
              </a:prstGeom>
              <a:effectLst/>
            </p:spPr>
          </p:pic>
        </mc:Fallback>
      </mc:AlternateContent>
      <p:sp>
        <p:nvSpPr>
          <p:cNvPr id="4" name="TextBox 3">
            <a:extLst>
              <a:ext uri="{FF2B5EF4-FFF2-40B4-BE49-F238E27FC236}">
                <a16:creationId xmlns:a16="http://schemas.microsoft.com/office/drawing/2014/main" id="{42EF63B2-7708-67F8-B808-8ED157B9CBD9}"/>
              </a:ext>
            </a:extLst>
          </p:cNvPr>
          <p:cNvSpPr txBox="1"/>
          <p:nvPr/>
        </p:nvSpPr>
        <p:spPr>
          <a:xfrm>
            <a:off x="1389355" y="338924"/>
            <a:ext cx="5667375" cy="830997"/>
          </a:xfrm>
          <a:prstGeom prst="rect">
            <a:avLst/>
          </a:prstGeom>
          <a:noFill/>
        </p:spPr>
        <p:txBody>
          <a:bodyPr wrap="square" rtlCol="0">
            <a:spAutoFit/>
          </a:bodyPr>
          <a:lstStyle/>
          <a:p>
            <a:r>
              <a:rPr lang="en-US" sz="4800" b="1" dirty="0">
                <a:solidFill>
                  <a:schemeClr val="bg1">
                    <a:lumMod val="95000"/>
                    <a:lumOff val="5000"/>
                  </a:schemeClr>
                </a:solidFill>
                <a:latin typeface="Times New Roman" panose="02020603050405020304" pitchFamily="18" charset="0"/>
                <a:cs typeface="Times New Roman" panose="02020603050405020304" pitchFamily="18" charset="0"/>
              </a:rPr>
              <a:t>METHEDOLOGY</a:t>
            </a:r>
            <a:r>
              <a:rPr lang="en-US" sz="2800" b="1" dirty="0">
                <a:solidFill>
                  <a:schemeClr val="bg1">
                    <a:lumMod val="95000"/>
                    <a:lumOff val="5000"/>
                  </a:schemeClr>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DE8380DC-D7FB-835D-E7CE-8E2EAFC7802B}"/>
              </a:ext>
            </a:extLst>
          </p:cNvPr>
          <p:cNvSpPr txBox="1"/>
          <p:nvPr/>
        </p:nvSpPr>
        <p:spPr>
          <a:xfrm>
            <a:off x="1162974" y="1169921"/>
            <a:ext cx="10280342" cy="4893647"/>
          </a:xfrm>
          <a:prstGeom prst="rect">
            <a:avLst/>
          </a:prstGeom>
          <a:noFill/>
        </p:spPr>
        <p:txBody>
          <a:bodyPr wrap="square" rtlCol="0">
            <a:spAutoFit/>
          </a:bodyPr>
          <a:lstStyle/>
          <a:p>
            <a:pPr marL="457200" indent="-457200">
              <a:lnSpc>
                <a:spcPct val="150000"/>
              </a:lnSpc>
              <a:buFont typeface="+mj-lt"/>
              <a:buAutoNum type="arabicPeriod"/>
            </a:pPr>
            <a:r>
              <a:rPr lang="en-US" sz="2400" b="1" dirty="0">
                <a:solidFill>
                  <a:schemeClr val="bg1"/>
                </a:solidFill>
                <a:latin typeface="Times New Roman" panose="02020603050405020304" pitchFamily="18" charset="0"/>
                <a:cs typeface="Times New Roman" panose="02020603050405020304" pitchFamily="18" charset="0"/>
              </a:rPr>
              <a:t>Defining the objective of project.</a:t>
            </a:r>
          </a:p>
          <a:p>
            <a:pPr marL="914400" lvl="1" indent="-457200">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The scope of the project was determined accordingly after determining </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the objectives and framework of the project.</a:t>
            </a:r>
          </a:p>
          <a:p>
            <a:pPr marL="457200" indent="-457200">
              <a:lnSpc>
                <a:spcPct val="150000"/>
              </a:lnSpc>
              <a:buFont typeface="+mj-lt"/>
              <a:buAutoNum type="arabicPeriod"/>
            </a:pPr>
            <a:r>
              <a:rPr lang="en-IN" sz="2400" b="1" dirty="0">
                <a:solidFill>
                  <a:schemeClr val="bg1"/>
                </a:solidFill>
                <a:latin typeface="Times New Roman" panose="02020603050405020304" pitchFamily="18" charset="0"/>
                <a:cs typeface="Times New Roman" panose="02020603050405020304" pitchFamily="18" charset="0"/>
              </a:rPr>
              <a:t>Preparation of questionnaire.</a:t>
            </a:r>
          </a:p>
          <a:p>
            <a:pPr marL="914400" lvl="1" indent="-457200">
              <a:lnSpc>
                <a:spcPct val="150000"/>
              </a:lnSpc>
              <a:buFont typeface="Wingdings" panose="05000000000000000000" pitchFamily="2" charset="2"/>
              <a:buChar char="§"/>
            </a:pPr>
            <a:r>
              <a:rPr lang="en-IN" sz="2400" dirty="0">
                <a:solidFill>
                  <a:schemeClr val="bg1"/>
                </a:solidFill>
                <a:latin typeface="Times New Roman" panose="02020603050405020304" pitchFamily="18" charset="0"/>
                <a:cs typeface="Times New Roman" panose="02020603050405020304" pitchFamily="18" charset="0"/>
              </a:rPr>
              <a:t>A questionnaire was prepared using all the input gives information </a:t>
            </a:r>
            <a:br>
              <a:rPr lang="en-IN" sz="2400" dirty="0">
                <a:solidFill>
                  <a:schemeClr val="bg1"/>
                </a:solidFill>
                <a:latin typeface="Times New Roman" panose="02020603050405020304" pitchFamily="18" charset="0"/>
                <a:cs typeface="Times New Roman" panose="02020603050405020304" pitchFamily="18" charset="0"/>
              </a:rPr>
            </a:br>
            <a:r>
              <a:rPr lang="en-IN" sz="2400" dirty="0">
                <a:solidFill>
                  <a:schemeClr val="bg1"/>
                </a:solidFill>
                <a:latin typeface="Times New Roman" panose="02020603050405020304" pitchFamily="18" charset="0"/>
                <a:cs typeface="Times New Roman" panose="02020603050405020304" pitchFamily="18" charset="0"/>
              </a:rPr>
              <a:t>about the quality and features of the laptop.</a:t>
            </a:r>
          </a:p>
          <a:p>
            <a:pPr marL="457200" indent="-457200">
              <a:lnSpc>
                <a:spcPct val="150000"/>
              </a:lnSpc>
              <a:buFont typeface="+mj-lt"/>
              <a:buAutoNum type="arabicPeriod"/>
            </a:pPr>
            <a:r>
              <a:rPr lang="en-IN" sz="2400" b="1" dirty="0">
                <a:solidFill>
                  <a:schemeClr val="bg1"/>
                </a:solidFill>
                <a:latin typeface="Times New Roman" panose="02020603050405020304" pitchFamily="18" charset="0"/>
                <a:cs typeface="Times New Roman" panose="02020603050405020304" pitchFamily="18" charset="0"/>
              </a:rPr>
              <a:t>Collection of data.</a:t>
            </a:r>
          </a:p>
          <a:p>
            <a:pPr marL="914400" lvl="1" indent="-457200">
              <a:lnSpc>
                <a:spcPct val="150000"/>
              </a:lnSpc>
              <a:buFont typeface="Wingdings" panose="05000000000000000000" pitchFamily="2" charset="2"/>
              <a:buChar char="§"/>
            </a:pPr>
            <a:r>
              <a:rPr lang="en-IN" sz="2400" dirty="0">
                <a:solidFill>
                  <a:schemeClr val="bg1"/>
                </a:solidFill>
                <a:latin typeface="Times New Roman" panose="02020603050405020304" pitchFamily="18" charset="0"/>
                <a:cs typeface="Times New Roman" panose="02020603050405020304" pitchFamily="18" charset="0"/>
              </a:rPr>
              <a:t>Data was collected using google forms.</a:t>
            </a:r>
          </a:p>
          <a:p>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0518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3"/>
                                        </p:tgtEl>
                                        <p:attrNameLst>
                                          <p:attrName>3d.view.rotation.y</p:attrName>
                                        </p:attrNameLst>
                                      </p:cBhvr>
                                    </p:animRot>
                                  </p:childTnLst>
                                </p:cTn>
                              </p:par>
                              <p:par>
                                <p:cTn id="7" presetID="37" presetClass="emph" presetSubtype="256" repeatCount="indefinite" fill="hold" nodeType="withEffect">
                                  <p:stCondLst>
                                    <p:cond delay="0"/>
                                  </p:stCondLst>
                                  <p:childTnLst>
                                    <p:animRot by="-21600000">
                                      <p:cBhvr>
                                        <p:cTn id="8"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4F11B1F2-D09A-4697-442C-0DFFEF939A44}"/>
                  </a:ext>
                </a:extLst>
              </p:cNvPr>
              <p:cNvGraphicFramePr>
                <a:graphicFrameLocks noChangeAspect="1"/>
              </p:cNvGraphicFramePr>
              <p:nvPr/>
            </p:nvGraphicFramePr>
            <p:xfrm>
              <a:off x="9062720" y="5492652"/>
              <a:ext cx="3036857" cy="1068677"/>
            </p:xfrm>
            <a:graphic>
              <a:graphicData uri="http://schemas.microsoft.com/office/drawing/2017/model3d">
                <am3d:model3d r:embed="rId2">
                  <am3d:spPr>
                    <a:xfrm>
                      <a:off x="0" y="0"/>
                      <a:ext cx="3036857" cy="1068677"/>
                    </a:xfrm>
                    <a:prstGeom prst="rect">
                      <a:avLst/>
                    </a:prstGeom>
                    <a:effectLst>
                      <a:glow>
                        <a:schemeClr val="bg1"/>
                      </a:glow>
                      <a:softEdge rad="0"/>
                    </a:effectLst>
                  </am3d:spPr>
                  <am3d:camera>
                    <am3d:pos x="0" y="0" z="67125666"/>
                    <am3d:up dx="0" dy="36000000" dz="0"/>
                    <am3d:lookAt x="0" y="0" z="0"/>
                    <am3d:perspective fov="2700000"/>
                  </am3d:camera>
                  <am3d:trans>
                    <am3d:meterPerModelUnit n="59981" d="1000000"/>
                    <am3d:preTrans dx="1834594" dy="7102187" dz="2844849"/>
                    <am3d:scale>
                      <am3d:sx n="1000000" d="1000000"/>
                      <am3d:sy n="1000000" d="1000000"/>
                      <am3d:sz n="1000000" d="1000000"/>
                    </am3d:scale>
                    <am3d:rot ax="-20771" ay="1961412" az="10788840"/>
                    <am3d:postTrans dx="0" dy="0" dz="0"/>
                  </am3d:trans>
                  <am3d:raster rName="Office3DRenderer" rVer="16.0.8326">
                    <am3d:blip r:embed="rId3"/>
                  </am3d:raster>
                  <am3d:objViewport viewportSz="42567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4F11B1F2-D09A-4697-442C-0DFFEF939A44}"/>
                  </a:ext>
                </a:extLst>
              </p:cNvPr>
              <p:cNvPicPr>
                <a:picLocks noGrp="1" noRot="1" noChangeAspect="1" noMove="1" noResize="1" noEditPoints="1" noAdjustHandles="1" noChangeArrowheads="1" noChangeShapeType="1" noCrop="1"/>
              </p:cNvPicPr>
              <p:nvPr/>
            </p:nvPicPr>
            <p:blipFill>
              <a:blip r:embed="rId3"/>
              <a:stretch>
                <a:fillRect/>
              </a:stretch>
            </p:blipFill>
            <p:spPr>
              <a:xfrm>
                <a:off x="9062720" y="5492652"/>
                <a:ext cx="3036857" cy="1068677"/>
              </a:xfrm>
              <a:prstGeom prst="rect">
                <a:avLst/>
              </a:prstGeom>
              <a:effectLst>
                <a:glow>
                  <a:schemeClr val="bg1"/>
                </a:glow>
                <a:softEdge rad="0"/>
              </a:effectLst>
            </p:spPr>
          </p:pic>
        </mc:Fallback>
      </mc:AlternateContent>
      <mc:AlternateContent xmlns:mc="http://schemas.openxmlformats.org/markup-compatibility/2006">
        <mc:Choice xmlns:am3d="http://schemas.microsoft.com/office/drawing/2017/model3d" Requires="am3d">
          <p:graphicFrame>
            <p:nvGraphicFramePr>
              <p:cNvPr id="3" name="3D Model 2" descr="Surface Laptop - Cobalt Blue">
                <a:extLst>
                  <a:ext uri="{FF2B5EF4-FFF2-40B4-BE49-F238E27FC236}">
                    <a16:creationId xmlns:a16="http://schemas.microsoft.com/office/drawing/2014/main" id="{72CD8B87-2F3A-C4D3-0CAC-2794DC68F2A5}"/>
                  </a:ext>
                </a:extLst>
              </p:cNvPr>
              <p:cNvGraphicFramePr>
                <a:graphicFrameLocks noChangeAspect="1"/>
              </p:cNvGraphicFramePr>
              <p:nvPr/>
            </p:nvGraphicFramePr>
            <p:xfrm>
              <a:off x="8554720" y="3251200"/>
              <a:ext cx="3544857" cy="2450670"/>
            </p:xfrm>
            <a:graphic>
              <a:graphicData uri="http://schemas.microsoft.com/office/drawing/2017/model3d">
                <am3d:model3d r:embed="rId4">
                  <am3d:spPr>
                    <a:xfrm>
                      <a:off x="0" y="0"/>
                      <a:ext cx="3544857" cy="2450670"/>
                    </a:xfrm>
                    <a:prstGeom prst="rect">
                      <a:avLst/>
                    </a:prstGeom>
                    <a:effectLst/>
                  </am3d:spPr>
                  <am3d:camera>
                    <am3d:pos x="0" y="0" z="63892634"/>
                    <am3d:up dx="0" dy="36000000" dz="0"/>
                    <am3d:lookAt x="0" y="0" z="0"/>
                    <am3d:perspective fov="2700000"/>
                  </am3d:camera>
                  <am3d:trans>
                    <am3d:meterPerModelUnit n="2762623" d="1000000"/>
                    <am3d:preTrans dx="336127" dy="-7631894" dz="337023"/>
                    <am3d:scale>
                      <am3d:sx n="1000000" d="1000000"/>
                      <am3d:sy n="1000000" d="1000000"/>
                      <am3d:sz n="1000000" d="1000000"/>
                    </am3d:scale>
                    <am3d:rot ax="527908" ay="1511525" az="226166"/>
                    <am3d:postTrans dx="0" dy="0" dz="0"/>
                  </am3d:trans>
                  <am3d:raster rName="Office3DRenderer" rVer="16.0.8326">
                    <am3d:blip r:embed="rId5"/>
                  </am3d:raster>
                  <am3d:objViewport viewportSz="38436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Cobalt Blue">
                <a:extLst>
                  <a:ext uri="{FF2B5EF4-FFF2-40B4-BE49-F238E27FC236}">
                    <a16:creationId xmlns:a16="http://schemas.microsoft.com/office/drawing/2014/main" id="{72CD8B87-2F3A-C4D3-0CAC-2794DC68F2A5}"/>
                  </a:ext>
                </a:extLst>
              </p:cNvPr>
              <p:cNvPicPr>
                <a:picLocks noGrp="1" noRot="1" noChangeAspect="1" noMove="1" noResize="1" noEditPoints="1" noAdjustHandles="1" noChangeArrowheads="1" noChangeShapeType="1" noCrop="1"/>
              </p:cNvPicPr>
              <p:nvPr/>
            </p:nvPicPr>
            <p:blipFill>
              <a:blip r:embed="rId5"/>
              <a:stretch>
                <a:fillRect/>
              </a:stretch>
            </p:blipFill>
            <p:spPr>
              <a:xfrm>
                <a:off x="8554720" y="3251200"/>
                <a:ext cx="3544857" cy="2450670"/>
              </a:xfrm>
              <a:prstGeom prst="rect">
                <a:avLst/>
              </a:prstGeom>
              <a:effectLst/>
            </p:spPr>
          </p:pic>
        </mc:Fallback>
      </mc:AlternateContent>
      <p:sp>
        <p:nvSpPr>
          <p:cNvPr id="4" name="TextBox 3">
            <a:extLst>
              <a:ext uri="{FF2B5EF4-FFF2-40B4-BE49-F238E27FC236}">
                <a16:creationId xmlns:a16="http://schemas.microsoft.com/office/drawing/2014/main" id="{42EF63B2-7708-67F8-B808-8ED157B9CBD9}"/>
              </a:ext>
            </a:extLst>
          </p:cNvPr>
          <p:cNvSpPr txBox="1"/>
          <p:nvPr/>
        </p:nvSpPr>
        <p:spPr>
          <a:xfrm>
            <a:off x="1371600" y="188003"/>
            <a:ext cx="8074241" cy="4893647"/>
          </a:xfrm>
          <a:prstGeom prst="rect">
            <a:avLst/>
          </a:prstGeom>
          <a:noFill/>
        </p:spPr>
        <p:txBody>
          <a:bodyPr wrap="square" rtlCol="0">
            <a:spAutoFit/>
          </a:bodyPr>
          <a:lstStyle/>
          <a:p>
            <a:pPr marL="457200" indent="-457200">
              <a:lnSpc>
                <a:spcPct val="150000"/>
              </a:lnSpc>
              <a:buFont typeface="+mj-lt"/>
              <a:buAutoNum type="arabicPeriod" startAt="4"/>
            </a:pPr>
            <a:r>
              <a:rPr lang="en-IN" sz="2400" b="1" dirty="0">
                <a:solidFill>
                  <a:schemeClr val="bg1"/>
                </a:solidFill>
                <a:latin typeface="Times New Roman" panose="02020603050405020304" pitchFamily="18" charset="0"/>
                <a:cs typeface="Times New Roman" panose="02020603050405020304" pitchFamily="18" charset="0"/>
              </a:rPr>
              <a:t>Performing data analysis.</a:t>
            </a:r>
          </a:p>
          <a:p>
            <a:pPr marL="914400" lvl="1" indent="-457200">
              <a:lnSpc>
                <a:spcPct val="150000"/>
              </a:lnSpc>
              <a:buFont typeface="Wingdings" panose="05000000000000000000" pitchFamily="2" charset="2"/>
              <a:buChar char="§"/>
            </a:pPr>
            <a:r>
              <a:rPr lang="en-IN" sz="2400" dirty="0">
                <a:solidFill>
                  <a:schemeClr val="bg1"/>
                </a:solidFill>
                <a:latin typeface="Times New Roman" panose="02020603050405020304" pitchFamily="18" charset="0"/>
                <a:cs typeface="Times New Roman" panose="02020603050405020304" pitchFamily="18" charset="0"/>
              </a:rPr>
              <a:t>Different statistical analysis are performed to make the </a:t>
            </a:r>
            <a:br>
              <a:rPr lang="en-IN" sz="2400" dirty="0">
                <a:solidFill>
                  <a:schemeClr val="bg1"/>
                </a:solidFill>
                <a:latin typeface="Times New Roman" panose="02020603050405020304" pitchFamily="18" charset="0"/>
                <a:cs typeface="Times New Roman" panose="02020603050405020304" pitchFamily="18" charset="0"/>
              </a:rPr>
            </a:br>
            <a:r>
              <a:rPr lang="en-IN" sz="2400" dirty="0">
                <a:solidFill>
                  <a:schemeClr val="bg1"/>
                </a:solidFill>
                <a:latin typeface="Times New Roman" panose="02020603050405020304" pitchFamily="18" charset="0"/>
                <a:cs typeface="Times New Roman" panose="02020603050405020304" pitchFamily="18" charset="0"/>
              </a:rPr>
              <a:t>predictions using the various software</a:t>
            </a:r>
          </a:p>
          <a:p>
            <a:pPr marL="1371600" lvl="2" indent="-457200">
              <a:lnSpc>
                <a:spcPct val="150000"/>
              </a:lnSpc>
              <a:buFont typeface="+mj-lt"/>
              <a:buAutoNum type="alphaLcPeriod"/>
            </a:pPr>
            <a:r>
              <a:rPr lang="en-IN" sz="2400" dirty="0">
                <a:solidFill>
                  <a:schemeClr val="bg1"/>
                </a:solidFill>
                <a:latin typeface="Times New Roman" panose="02020603050405020304" pitchFamily="18" charset="0"/>
                <a:cs typeface="Times New Roman" panose="02020603050405020304" pitchFamily="18" charset="0"/>
              </a:rPr>
              <a:t>Factor analysis</a:t>
            </a:r>
          </a:p>
          <a:p>
            <a:pPr marL="1371600" lvl="2" indent="-457200">
              <a:lnSpc>
                <a:spcPct val="150000"/>
              </a:lnSpc>
              <a:buFont typeface="+mj-lt"/>
              <a:buAutoNum type="alphaLcPeriod"/>
            </a:pPr>
            <a:r>
              <a:rPr lang="en-IN" sz="2400" dirty="0">
                <a:solidFill>
                  <a:schemeClr val="bg1"/>
                </a:solidFill>
                <a:latin typeface="Times New Roman" panose="02020603050405020304" pitchFamily="18" charset="0"/>
                <a:cs typeface="Times New Roman" panose="02020603050405020304" pitchFamily="18" charset="0"/>
              </a:rPr>
              <a:t>Linear regression </a:t>
            </a:r>
          </a:p>
          <a:p>
            <a:pPr marL="457200" indent="-457200">
              <a:lnSpc>
                <a:spcPct val="150000"/>
              </a:lnSpc>
              <a:buFont typeface="+mj-lt"/>
              <a:buAutoNum type="arabicPeriod" startAt="4"/>
            </a:pPr>
            <a:r>
              <a:rPr lang="en-IN" sz="2400" b="1" dirty="0">
                <a:solidFill>
                  <a:schemeClr val="bg1"/>
                </a:solidFill>
                <a:latin typeface="Times New Roman" panose="02020603050405020304" pitchFamily="18" charset="0"/>
                <a:cs typeface="Times New Roman" panose="02020603050405020304" pitchFamily="18" charset="0"/>
              </a:rPr>
              <a:t>Arriving at the conclusion.</a:t>
            </a:r>
          </a:p>
          <a:p>
            <a:pPr marL="914400" lvl="1" indent="-457200">
              <a:lnSpc>
                <a:spcPct val="150000"/>
              </a:lnSpc>
              <a:buFont typeface="Wingdings" panose="05000000000000000000" pitchFamily="2" charset="2"/>
              <a:buChar char="§"/>
            </a:pPr>
            <a:r>
              <a:rPr lang="en-IN" sz="2400" dirty="0">
                <a:solidFill>
                  <a:schemeClr val="bg1"/>
                </a:solidFill>
                <a:latin typeface="Times New Roman" panose="02020603050405020304" pitchFamily="18" charset="0"/>
                <a:cs typeface="Times New Roman" panose="02020603050405020304" pitchFamily="18" charset="0"/>
              </a:rPr>
              <a:t>From the results obtained after performing the tests, </a:t>
            </a:r>
            <a:br>
              <a:rPr lang="en-IN" sz="2400" dirty="0">
                <a:solidFill>
                  <a:schemeClr val="bg1"/>
                </a:solidFill>
                <a:latin typeface="Times New Roman" panose="02020603050405020304" pitchFamily="18" charset="0"/>
                <a:cs typeface="Times New Roman" panose="02020603050405020304" pitchFamily="18" charset="0"/>
              </a:rPr>
            </a:br>
            <a:r>
              <a:rPr lang="en-IN" sz="2400" dirty="0">
                <a:solidFill>
                  <a:schemeClr val="bg1"/>
                </a:solidFill>
                <a:latin typeface="Times New Roman" panose="02020603050405020304" pitchFamily="18" charset="0"/>
                <a:cs typeface="Times New Roman" panose="02020603050405020304" pitchFamily="18" charset="0"/>
              </a:rPr>
              <a:t>conclusion were given accordingly.</a:t>
            </a:r>
          </a:p>
          <a:p>
            <a:endParaRPr lang="en-US" sz="2400"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8073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3"/>
                                        </p:tgtEl>
                                        <p:attrNameLst>
                                          <p:attrName>3d.view.rotation.y</p:attrName>
                                        </p:attrNameLst>
                                      </p:cBhvr>
                                    </p:animRot>
                                  </p:childTnLst>
                                </p:cTn>
                              </p:par>
                              <p:par>
                                <p:cTn id="7" presetID="37" presetClass="emph" presetSubtype="256" repeatCount="indefinite" fill="hold" nodeType="withEffect">
                                  <p:stCondLst>
                                    <p:cond delay="0"/>
                                  </p:stCondLst>
                                  <p:childTnLst>
                                    <p:animRot by="-21600000">
                                      <p:cBhvr>
                                        <p:cTn id="8"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EAC5828-EC95-809B-5AD5-FD840B7D3E96}"/>
              </a:ext>
            </a:extLst>
          </p:cNvPr>
          <p:cNvGrpSpPr/>
          <p:nvPr/>
        </p:nvGrpSpPr>
        <p:grpSpPr>
          <a:xfrm>
            <a:off x="1237128" y="923365"/>
            <a:ext cx="9466731" cy="5871882"/>
            <a:chOff x="941292" y="528918"/>
            <a:chExt cx="10309414" cy="6355976"/>
          </a:xfrm>
        </p:grpSpPr>
        <p:pic>
          <p:nvPicPr>
            <p:cNvPr id="3" name="Picture 2">
              <a:extLst>
                <a:ext uri="{FF2B5EF4-FFF2-40B4-BE49-F238E27FC236}">
                  <a16:creationId xmlns:a16="http://schemas.microsoft.com/office/drawing/2014/main" id="{61829BCB-8B86-15DE-3821-8120E89E03BF}"/>
                </a:ext>
              </a:extLst>
            </p:cNvPr>
            <p:cNvPicPr>
              <a:picLocks noChangeAspect="1"/>
            </p:cNvPicPr>
            <p:nvPr/>
          </p:nvPicPr>
          <p:blipFill rotWithShape="1">
            <a:blip r:embed="rId2"/>
            <a:srcRect t="19029"/>
            <a:stretch/>
          </p:blipFill>
          <p:spPr>
            <a:xfrm>
              <a:off x="941292" y="528918"/>
              <a:ext cx="5154706" cy="4477826"/>
            </a:xfrm>
            <a:prstGeom prst="rect">
              <a:avLst/>
            </a:prstGeom>
          </p:spPr>
        </p:pic>
        <p:pic>
          <p:nvPicPr>
            <p:cNvPr id="5" name="Picture 4">
              <a:extLst>
                <a:ext uri="{FF2B5EF4-FFF2-40B4-BE49-F238E27FC236}">
                  <a16:creationId xmlns:a16="http://schemas.microsoft.com/office/drawing/2014/main" id="{44D47529-FB7E-8443-9339-AFEC86221AB4}"/>
                </a:ext>
              </a:extLst>
            </p:cNvPr>
            <p:cNvPicPr>
              <a:picLocks noChangeAspect="1"/>
            </p:cNvPicPr>
            <p:nvPr/>
          </p:nvPicPr>
          <p:blipFill>
            <a:blip r:embed="rId3"/>
            <a:stretch>
              <a:fillRect/>
            </a:stretch>
          </p:blipFill>
          <p:spPr>
            <a:xfrm>
              <a:off x="6096001" y="528918"/>
              <a:ext cx="5154705" cy="4477827"/>
            </a:xfrm>
            <a:prstGeom prst="rect">
              <a:avLst/>
            </a:prstGeom>
          </p:spPr>
        </p:pic>
        <p:pic>
          <p:nvPicPr>
            <p:cNvPr id="7" name="Picture 6">
              <a:extLst>
                <a:ext uri="{FF2B5EF4-FFF2-40B4-BE49-F238E27FC236}">
                  <a16:creationId xmlns:a16="http://schemas.microsoft.com/office/drawing/2014/main" id="{34AE4230-EB2A-C889-8E15-B88D7337C4A6}"/>
                </a:ext>
              </a:extLst>
            </p:cNvPr>
            <p:cNvPicPr>
              <a:picLocks noChangeAspect="1"/>
            </p:cNvPicPr>
            <p:nvPr/>
          </p:nvPicPr>
          <p:blipFill>
            <a:blip r:embed="rId4"/>
            <a:stretch>
              <a:fillRect/>
            </a:stretch>
          </p:blipFill>
          <p:spPr>
            <a:xfrm>
              <a:off x="941293" y="5033639"/>
              <a:ext cx="5154705" cy="1824361"/>
            </a:xfrm>
            <a:prstGeom prst="rect">
              <a:avLst/>
            </a:prstGeom>
          </p:spPr>
        </p:pic>
        <p:pic>
          <p:nvPicPr>
            <p:cNvPr id="9" name="Picture 8">
              <a:extLst>
                <a:ext uri="{FF2B5EF4-FFF2-40B4-BE49-F238E27FC236}">
                  <a16:creationId xmlns:a16="http://schemas.microsoft.com/office/drawing/2014/main" id="{2048F630-5687-B1CA-AC36-8EA71B67A45D}"/>
                </a:ext>
              </a:extLst>
            </p:cNvPr>
            <p:cNvPicPr>
              <a:picLocks noChangeAspect="1"/>
            </p:cNvPicPr>
            <p:nvPr/>
          </p:nvPicPr>
          <p:blipFill>
            <a:blip r:embed="rId5"/>
            <a:stretch>
              <a:fillRect/>
            </a:stretch>
          </p:blipFill>
          <p:spPr>
            <a:xfrm>
              <a:off x="6095998" y="5060533"/>
              <a:ext cx="5154705" cy="1824361"/>
            </a:xfrm>
            <a:prstGeom prst="rect">
              <a:avLst/>
            </a:prstGeom>
          </p:spPr>
        </p:pic>
      </p:grpSp>
      <p:sp>
        <p:nvSpPr>
          <p:cNvPr id="4" name="TextBox 3">
            <a:extLst>
              <a:ext uri="{FF2B5EF4-FFF2-40B4-BE49-F238E27FC236}">
                <a16:creationId xmlns:a16="http://schemas.microsoft.com/office/drawing/2014/main" id="{518E9487-67A5-CDE4-B96A-C16C58F1CC6B}"/>
              </a:ext>
            </a:extLst>
          </p:cNvPr>
          <p:cNvSpPr txBox="1"/>
          <p:nvPr/>
        </p:nvSpPr>
        <p:spPr>
          <a:xfrm>
            <a:off x="1237128" y="394177"/>
            <a:ext cx="6813178" cy="461665"/>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SURVEY FORM :-</a:t>
            </a:r>
          </a:p>
        </p:txBody>
      </p:sp>
    </p:spTree>
    <p:extLst>
      <p:ext uri="{BB962C8B-B14F-4D97-AF65-F5344CB8AC3E}">
        <p14:creationId xmlns:p14="http://schemas.microsoft.com/office/powerpoint/2010/main" val="24280191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397E-3B05-95F8-698D-1ECADEDA9FF3}"/>
              </a:ext>
            </a:extLst>
          </p:cNvPr>
          <p:cNvSpPr>
            <a:spLocks noGrp="1"/>
          </p:cNvSpPr>
          <p:nvPr>
            <p:ph type="title"/>
          </p:nvPr>
        </p:nvSpPr>
        <p:spPr>
          <a:xfrm>
            <a:off x="805938" y="-120650"/>
            <a:ext cx="10515600" cy="1325563"/>
          </a:xfrm>
        </p:spPr>
        <p:txBody>
          <a:bodyPr/>
          <a:lstStyle/>
          <a:p>
            <a:r>
              <a:rPr lang="en-US" dirty="0">
                <a:solidFill>
                  <a:schemeClr val="bg1">
                    <a:lumMod val="95000"/>
                    <a:lumOff val="5000"/>
                  </a:schemeClr>
                </a:solidFill>
                <a:latin typeface="Times New Roman" panose="02020603050405020304" pitchFamily="18" charset="0"/>
                <a:cs typeface="Times New Roman" panose="02020603050405020304" pitchFamily="18" charset="0"/>
              </a:rPr>
              <a:t>DATA SNAPSHOT :-</a:t>
            </a:r>
            <a:endParaRPr lang="en-IN" dirty="0">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23B6A83-5195-7ECC-C9D3-3723685E4BFC}"/>
              </a:ext>
            </a:extLst>
          </p:cNvPr>
          <p:cNvPicPr>
            <a:picLocks noGrp="1" noChangeAspect="1"/>
          </p:cNvPicPr>
          <p:nvPr>
            <p:ph idx="1"/>
          </p:nvPr>
        </p:nvPicPr>
        <p:blipFill>
          <a:blip r:embed="rId2"/>
          <a:stretch>
            <a:fillRect/>
          </a:stretch>
        </p:blipFill>
        <p:spPr>
          <a:xfrm>
            <a:off x="295276" y="821375"/>
            <a:ext cx="7162588" cy="5960426"/>
          </a:xfrm>
        </p:spPr>
      </p:pic>
      <p:pic>
        <p:nvPicPr>
          <p:cNvPr id="7" name="Picture 6">
            <a:extLst>
              <a:ext uri="{FF2B5EF4-FFF2-40B4-BE49-F238E27FC236}">
                <a16:creationId xmlns:a16="http://schemas.microsoft.com/office/drawing/2014/main" id="{F52F5F4D-991B-E0FC-8D63-73D6D7D79F23}"/>
              </a:ext>
            </a:extLst>
          </p:cNvPr>
          <p:cNvPicPr>
            <a:picLocks noChangeAspect="1"/>
          </p:cNvPicPr>
          <p:nvPr/>
        </p:nvPicPr>
        <p:blipFill>
          <a:blip r:embed="rId3"/>
          <a:stretch>
            <a:fillRect/>
          </a:stretch>
        </p:blipFill>
        <p:spPr>
          <a:xfrm>
            <a:off x="7381664" y="821375"/>
            <a:ext cx="4172162" cy="5948450"/>
          </a:xfrm>
          <a:prstGeom prst="rect">
            <a:avLst/>
          </a:prstGeom>
        </p:spPr>
      </p:pic>
    </p:spTree>
    <p:extLst>
      <p:ext uri="{BB962C8B-B14F-4D97-AF65-F5344CB8AC3E}">
        <p14:creationId xmlns:p14="http://schemas.microsoft.com/office/powerpoint/2010/main" val="127415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Forms response chart. Question title: Give the ratings to the after sale-services of the laptop &#10;. Number of responses: .">
            <a:extLst>
              <a:ext uri="{FF2B5EF4-FFF2-40B4-BE49-F238E27FC236}">
                <a16:creationId xmlns:a16="http://schemas.microsoft.com/office/drawing/2014/main" id="{FE31C9E1-3710-BA35-069B-4B8ABF86C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428999"/>
            <a:ext cx="6096000" cy="34290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orms response chart. Question title: Give the ratings to the Quality of the laptop  (1 is low &amp; 5 is high). Number of responses: .">
            <a:extLst>
              <a:ext uri="{FF2B5EF4-FFF2-40B4-BE49-F238E27FC236}">
                <a16:creationId xmlns:a16="http://schemas.microsoft.com/office/drawing/2014/main" id="{78E5559C-5714-7EFA-D98A-F4FD518DC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1999"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ms response chart. Question title: Rate your device on the basis of Overall performance. Number of responses: 119 responses.">
            <a:extLst>
              <a:ext uri="{FF2B5EF4-FFF2-40B4-BE49-F238E27FC236}">
                <a16:creationId xmlns:a16="http://schemas.microsoft.com/office/drawing/2014/main" id="{49C286C8-06F8-6B03-3DDC-F3F0171617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428998"/>
            <a:ext cx="6095999" cy="342900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orms response chart. Question title: Give the ratings to the Features of the laptop &#10;. Number of responses: .">
            <a:extLst>
              <a:ext uri="{FF2B5EF4-FFF2-40B4-BE49-F238E27FC236}">
                <a16:creationId xmlns:a16="http://schemas.microsoft.com/office/drawing/2014/main" id="{9BA99A3B-8BBD-6F3C-385A-3E07830F74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28994"/>
            <a:ext cx="12192000" cy="34290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7B8A558-0126-B08F-32A7-DFB59AE6581C}"/>
                  </a:ext>
                </a:extLst>
              </p14:cNvPr>
              <p14:cNvContentPartPr/>
              <p14:nvPr/>
            </p14:nvContentPartPr>
            <p14:xfrm>
              <a:off x="6207033" y="4002393"/>
              <a:ext cx="541440" cy="91440"/>
            </p14:xfrm>
          </p:contentPart>
        </mc:Choice>
        <mc:Fallback xmlns="">
          <p:pic>
            <p:nvPicPr>
              <p:cNvPr id="8" name="Ink 7">
                <a:extLst>
                  <a:ext uri="{FF2B5EF4-FFF2-40B4-BE49-F238E27FC236}">
                    <a16:creationId xmlns:a16="http://schemas.microsoft.com/office/drawing/2014/main" id="{37B8A558-0126-B08F-32A7-DFB59AE6581C}"/>
                  </a:ext>
                </a:extLst>
              </p:cNvPr>
              <p:cNvPicPr/>
              <p:nvPr/>
            </p:nvPicPr>
            <p:blipFill>
              <a:blip r:embed="rId7"/>
              <a:stretch>
                <a:fillRect/>
              </a:stretch>
            </p:blipFill>
            <p:spPr>
              <a:xfrm>
                <a:off x="6189033" y="3984753"/>
                <a:ext cx="577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FDBEB16A-0B71-7555-D458-57CFDD23B060}"/>
                  </a:ext>
                </a:extLst>
              </p14:cNvPr>
              <p14:cNvContentPartPr/>
              <p14:nvPr/>
            </p14:nvContentPartPr>
            <p14:xfrm>
              <a:off x="6682233" y="3950553"/>
              <a:ext cx="866160" cy="222480"/>
            </p14:xfrm>
          </p:contentPart>
        </mc:Choice>
        <mc:Fallback xmlns="">
          <p:pic>
            <p:nvPicPr>
              <p:cNvPr id="20" name="Ink 19">
                <a:extLst>
                  <a:ext uri="{FF2B5EF4-FFF2-40B4-BE49-F238E27FC236}">
                    <a16:creationId xmlns:a16="http://schemas.microsoft.com/office/drawing/2014/main" id="{FDBEB16A-0B71-7555-D458-57CFDD23B060}"/>
                  </a:ext>
                </a:extLst>
              </p:cNvPr>
              <p:cNvPicPr/>
              <p:nvPr/>
            </p:nvPicPr>
            <p:blipFill>
              <a:blip r:embed="rId9"/>
              <a:stretch>
                <a:fillRect/>
              </a:stretch>
            </p:blipFill>
            <p:spPr>
              <a:xfrm>
                <a:off x="6664593" y="3932553"/>
                <a:ext cx="9018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CA0981EC-E2C8-363B-FCE3-CF3EF6FEF3D4}"/>
                  </a:ext>
                </a:extLst>
              </p14:cNvPr>
              <p14:cNvContentPartPr/>
              <p14:nvPr/>
            </p14:nvContentPartPr>
            <p14:xfrm>
              <a:off x="6712833" y="4029033"/>
              <a:ext cx="908280" cy="429120"/>
            </p14:xfrm>
          </p:contentPart>
        </mc:Choice>
        <mc:Fallback xmlns="">
          <p:pic>
            <p:nvPicPr>
              <p:cNvPr id="22" name="Ink 21">
                <a:extLst>
                  <a:ext uri="{FF2B5EF4-FFF2-40B4-BE49-F238E27FC236}">
                    <a16:creationId xmlns:a16="http://schemas.microsoft.com/office/drawing/2014/main" id="{CA0981EC-E2C8-363B-FCE3-CF3EF6FEF3D4}"/>
                  </a:ext>
                </a:extLst>
              </p:cNvPr>
              <p:cNvPicPr/>
              <p:nvPr/>
            </p:nvPicPr>
            <p:blipFill>
              <a:blip r:embed="rId11"/>
              <a:stretch>
                <a:fillRect/>
              </a:stretch>
            </p:blipFill>
            <p:spPr>
              <a:xfrm>
                <a:off x="6695193" y="4011033"/>
                <a:ext cx="943920" cy="464760"/>
              </a:xfrm>
              <a:prstGeom prst="rect">
                <a:avLst/>
              </a:prstGeom>
            </p:spPr>
          </p:pic>
        </mc:Fallback>
      </mc:AlternateContent>
      <p:grpSp>
        <p:nvGrpSpPr>
          <p:cNvPr id="25" name="Group 24">
            <a:extLst>
              <a:ext uri="{FF2B5EF4-FFF2-40B4-BE49-F238E27FC236}">
                <a16:creationId xmlns:a16="http://schemas.microsoft.com/office/drawing/2014/main" id="{9A9E3EFD-D101-F804-16EB-4EB9AC08A286}"/>
              </a:ext>
            </a:extLst>
          </p:cNvPr>
          <p:cNvGrpSpPr/>
          <p:nvPr/>
        </p:nvGrpSpPr>
        <p:grpSpPr>
          <a:xfrm>
            <a:off x="6364713" y="4074033"/>
            <a:ext cx="895680" cy="63360"/>
            <a:chOff x="6364713" y="4074033"/>
            <a:chExt cx="895680" cy="63360"/>
          </a:xfrm>
        </p:grpSpPr>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A069A207-7851-7764-90FB-5EB324D7327E}"/>
                    </a:ext>
                  </a:extLst>
                </p14:cNvPr>
                <p14:cNvContentPartPr/>
                <p14:nvPr/>
              </p14:nvContentPartPr>
              <p14:xfrm>
                <a:off x="6371913" y="4074393"/>
                <a:ext cx="297720" cy="19800"/>
              </p14:xfrm>
            </p:contentPart>
          </mc:Choice>
          <mc:Fallback xmlns="">
            <p:pic>
              <p:nvPicPr>
                <p:cNvPr id="5" name="Ink 4">
                  <a:extLst>
                    <a:ext uri="{FF2B5EF4-FFF2-40B4-BE49-F238E27FC236}">
                      <a16:creationId xmlns:a16="http://schemas.microsoft.com/office/drawing/2014/main" id="{A069A207-7851-7764-90FB-5EB324D7327E}"/>
                    </a:ext>
                  </a:extLst>
                </p:cNvPr>
                <p:cNvPicPr/>
                <p:nvPr/>
              </p:nvPicPr>
              <p:blipFill>
                <a:blip r:embed="rId13"/>
                <a:stretch>
                  <a:fillRect/>
                </a:stretch>
              </p:blipFill>
              <p:spPr>
                <a:xfrm>
                  <a:off x="6353913" y="4056753"/>
                  <a:ext cx="333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7934994E-5407-058A-DEF9-42CCEDED1584}"/>
                    </a:ext>
                  </a:extLst>
                </p14:cNvPr>
                <p14:cNvContentPartPr/>
                <p14:nvPr/>
              </p14:nvContentPartPr>
              <p14:xfrm>
                <a:off x="6364713" y="4092033"/>
                <a:ext cx="360" cy="360"/>
              </p14:xfrm>
            </p:contentPart>
          </mc:Choice>
          <mc:Fallback xmlns="">
            <p:pic>
              <p:nvPicPr>
                <p:cNvPr id="6" name="Ink 5">
                  <a:extLst>
                    <a:ext uri="{FF2B5EF4-FFF2-40B4-BE49-F238E27FC236}">
                      <a16:creationId xmlns:a16="http://schemas.microsoft.com/office/drawing/2014/main" id="{7934994E-5407-058A-DEF9-42CCEDED1584}"/>
                    </a:ext>
                  </a:extLst>
                </p:cNvPr>
                <p:cNvPicPr/>
                <p:nvPr/>
              </p:nvPicPr>
              <p:blipFill>
                <a:blip r:embed="rId15"/>
                <a:stretch>
                  <a:fillRect/>
                </a:stretch>
              </p:blipFill>
              <p:spPr>
                <a:xfrm>
                  <a:off x="6347073" y="407439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7C23920C-8082-8EC9-3BA5-41F5B45CD619}"/>
                    </a:ext>
                  </a:extLst>
                </p14:cNvPr>
                <p14:cNvContentPartPr/>
                <p14:nvPr/>
              </p14:nvContentPartPr>
              <p14:xfrm>
                <a:off x="6727233" y="4074033"/>
                <a:ext cx="533160" cy="63360"/>
              </p14:xfrm>
            </p:contentPart>
          </mc:Choice>
          <mc:Fallback xmlns="">
            <p:pic>
              <p:nvPicPr>
                <p:cNvPr id="24" name="Ink 23">
                  <a:extLst>
                    <a:ext uri="{FF2B5EF4-FFF2-40B4-BE49-F238E27FC236}">
                      <a16:creationId xmlns:a16="http://schemas.microsoft.com/office/drawing/2014/main" id="{7C23920C-8082-8EC9-3BA5-41F5B45CD619}"/>
                    </a:ext>
                  </a:extLst>
                </p:cNvPr>
                <p:cNvPicPr/>
                <p:nvPr/>
              </p:nvPicPr>
              <p:blipFill>
                <a:blip r:embed="rId17"/>
                <a:stretch>
                  <a:fillRect/>
                </a:stretch>
              </p:blipFill>
              <p:spPr>
                <a:xfrm>
                  <a:off x="6709233" y="4056393"/>
                  <a:ext cx="568800" cy="99000"/>
                </a:xfrm>
                <a:prstGeom prst="rect">
                  <a:avLst/>
                </a:prstGeom>
              </p:spPr>
            </p:pic>
          </mc:Fallback>
        </mc:AlternateContent>
      </p:grpSp>
    </p:spTree>
    <p:extLst>
      <p:ext uri="{BB962C8B-B14F-4D97-AF65-F5344CB8AC3E}">
        <p14:creationId xmlns:p14="http://schemas.microsoft.com/office/powerpoint/2010/main" val="4102373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1.11022E-16 L 0 -0.5 " pathEditMode="relative" rAng="0" ptsTypes="AA">
                                      <p:cBhvr>
                                        <p:cTn id="6" dur="2000" fill="hold"/>
                                        <p:tgtEl>
                                          <p:spTgt spid="1038"/>
                                        </p:tgtEl>
                                        <p:attrNameLst>
                                          <p:attrName>ppt_x</p:attrName>
                                          <p:attrName>ppt_y</p:attrName>
                                        </p:attrNameLst>
                                      </p:cBhvr>
                                      <p:rCtr x="0" y="-2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3609</TotalTime>
  <Words>1047</Words>
  <Application>Microsoft Office PowerPoint</Application>
  <PresentationFormat>Widescreen</PresentationFormat>
  <Paragraphs>115</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Cambria Math</vt:lpstr>
      <vt:lpstr>MJXc-TeX-main-R</vt:lpstr>
      <vt:lpstr>MJXc-TeX-math-I</vt:lpstr>
      <vt:lpstr>Times New Roman</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SNAPSHOT :-</vt:lpstr>
      <vt:lpstr>PowerPoint Presentation</vt:lpstr>
      <vt:lpstr>Checking for Adequacy of the Data</vt:lpstr>
      <vt:lpstr>Correlation Matrix:-</vt:lpstr>
      <vt:lpstr>  </vt:lpstr>
      <vt:lpstr>Factor Loadings :-</vt:lpstr>
      <vt:lpstr>Factor Score :-</vt:lpstr>
      <vt:lpstr>Linear regression  </vt:lpstr>
      <vt:lpstr>HOMOSCADESTISITY :-</vt:lpstr>
      <vt:lpstr>NORMALITY :-</vt:lpstr>
      <vt:lpstr>LINEARITY :-</vt:lpstr>
      <vt:lpstr>Correlation matrix :-</vt:lpstr>
      <vt:lpstr>Here, our all assumptions are satisfied now we applying linear regression on our new dataset (factor score)</vt:lpstr>
      <vt:lpstr>TRANING AND Testing our data using python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hp5cd142j692@outlook.com</dc:creator>
  <cp:lastModifiedBy>hp5cd142j692@outlook.com</cp:lastModifiedBy>
  <cp:revision>37</cp:revision>
  <dcterms:created xsi:type="dcterms:W3CDTF">2023-04-04T07:28:36Z</dcterms:created>
  <dcterms:modified xsi:type="dcterms:W3CDTF">2023-04-15T14:32:31Z</dcterms:modified>
</cp:coreProperties>
</file>